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3.xml" ContentType="application/vnd.openxmlformats-officedocument.presentationml.tags+xml"/>
  <Override PartName="/ppt/notesSlides/notesSlide23.xml" ContentType="application/vnd.openxmlformats-officedocument.presentationml.notesSlide+xml"/>
  <Override PartName="/ppt/tags/tag1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tags/tag21.xml" ContentType="application/vnd.openxmlformats-officedocument.presentationml.tags+xml"/>
  <Override PartName="/ppt/notesSlides/notesSlide32.xml" ContentType="application/vnd.openxmlformats-officedocument.presentationml.notesSlide+xml"/>
  <Override PartName="/ppt/tags/tag22.xml" ContentType="application/vnd.openxmlformats-officedocument.presentationml.tags+xml"/>
  <Override PartName="/ppt/notesSlides/notesSlide33.xml" ContentType="application/vnd.openxmlformats-officedocument.presentationml.notesSlide+xml"/>
  <Override PartName="/ppt/tags/tag23.xml" ContentType="application/vnd.openxmlformats-officedocument.presentationml.tags+xml"/>
  <Override PartName="/ppt/notesSlides/notesSlide34.xml" ContentType="application/vnd.openxmlformats-officedocument.presentationml.notesSlide+xml"/>
  <Override PartName="/ppt/tags/tag24.xml" ContentType="application/vnd.openxmlformats-officedocument.presentationml.tags+xml"/>
  <Override PartName="/ppt/notesSlides/notesSlide35.xml" ContentType="application/vnd.openxmlformats-officedocument.presentationml.notesSlide+xml"/>
  <Override PartName="/ppt/tags/tag25.xml" ContentType="application/vnd.openxmlformats-officedocument.presentationml.tags+xml"/>
  <Override PartName="/ppt/notesSlides/notesSlide36.xml" ContentType="application/vnd.openxmlformats-officedocument.presentationml.notesSlide+xml"/>
  <Override PartName="/ppt/tags/tag26.xml" ContentType="application/vnd.openxmlformats-officedocument.presentationml.tags+xml"/>
  <Override PartName="/ppt/notesSlides/notesSlide37.xml" ContentType="application/vnd.openxmlformats-officedocument.presentationml.notesSlide+xml"/>
  <Override PartName="/ppt/tags/tag27.xml" ContentType="application/vnd.openxmlformats-officedocument.presentationml.tags+xml"/>
  <Override PartName="/ppt/notesSlides/notesSlide38.xml" ContentType="application/vnd.openxmlformats-officedocument.presentationml.notesSlide+xml"/>
  <Override PartName="/ppt/tags/tag28.xml" ContentType="application/vnd.openxmlformats-officedocument.presentationml.tags+xml"/>
  <Override PartName="/ppt/notesSlides/notesSlide39.xml" ContentType="application/vnd.openxmlformats-officedocument.presentationml.notesSlide+xml"/>
  <Override PartName="/ppt/tags/tag29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0.xml" ContentType="application/vnd.openxmlformats-officedocument.presentationml.tags+xml"/>
  <Override PartName="/ppt/notesSlides/notesSlide42.xml" ContentType="application/vnd.openxmlformats-officedocument.presentationml.notesSlide+xml"/>
  <Override PartName="/ppt/tags/tag31.xml" ContentType="application/vnd.openxmlformats-officedocument.presentationml.tags+xml"/>
  <Override PartName="/ppt/notesSlides/notesSlide43.xml" ContentType="application/vnd.openxmlformats-officedocument.presentationml.notesSlide+xml"/>
  <Override PartName="/ppt/tags/tag32.xml" ContentType="application/vnd.openxmlformats-officedocument.presentationml.tags+xml"/>
  <Override PartName="/ppt/notesSlides/notesSlide44.xml" ContentType="application/vnd.openxmlformats-officedocument.presentationml.notesSlide+xml"/>
  <Override PartName="/ppt/tags/tag33.xml" ContentType="application/vnd.openxmlformats-officedocument.presentationml.tags+xml"/>
  <Override PartName="/ppt/notesSlides/notesSlide45.xml" ContentType="application/vnd.openxmlformats-officedocument.presentationml.notesSlide+xml"/>
  <Override PartName="/ppt/tags/tag34.xml" ContentType="application/vnd.openxmlformats-officedocument.presentationml.tags+xml"/>
  <Override PartName="/ppt/notesSlides/notesSlide46.xml" ContentType="application/vnd.openxmlformats-officedocument.presentationml.notesSlide+xml"/>
  <Override PartName="/ppt/tags/tag35.xml" ContentType="application/vnd.openxmlformats-officedocument.presentationml.tags+xml"/>
  <Override PartName="/ppt/notesSlides/notesSlide47.xml" ContentType="application/vnd.openxmlformats-officedocument.presentationml.notesSlide+xml"/>
  <Override PartName="/ppt/tags/tag36.xml" ContentType="application/vnd.openxmlformats-officedocument.presentationml.tags+xml"/>
  <Override PartName="/ppt/notesSlides/notesSlide48.xml" ContentType="application/vnd.openxmlformats-officedocument.presentationml.notesSlide+xml"/>
  <Override PartName="/ppt/tags/tag37.xml" ContentType="application/vnd.openxmlformats-officedocument.presentationml.tags+xml"/>
  <Override PartName="/ppt/notesSlides/notesSlide49.xml" ContentType="application/vnd.openxmlformats-officedocument.presentationml.notesSlide+xml"/>
  <Override PartName="/ppt/tags/tag38.xml" ContentType="application/vnd.openxmlformats-officedocument.presentationml.tags+xml"/>
  <Override PartName="/ppt/notesSlides/notesSlide50.xml" ContentType="application/vnd.openxmlformats-officedocument.presentationml.notesSlide+xml"/>
  <Override PartName="/ppt/tags/tag39.xml" ContentType="application/vnd.openxmlformats-officedocument.presentationml.tags+xml"/>
  <Override PartName="/ppt/notesSlides/notesSlide51.xml" ContentType="application/vnd.openxmlformats-officedocument.presentationml.notesSlide+xml"/>
  <Override PartName="/ppt/tags/tag40.xml" ContentType="application/vnd.openxmlformats-officedocument.presentationml.tags+xml"/>
  <Override PartName="/ppt/notesSlides/notesSlide52.xml" ContentType="application/vnd.openxmlformats-officedocument.presentationml.notesSlide+xml"/>
  <Override PartName="/ppt/tags/tag41.xml" ContentType="application/vnd.openxmlformats-officedocument.presentationml.tags+xml"/>
  <Override PartName="/ppt/notesSlides/notesSlide53.xml" ContentType="application/vnd.openxmlformats-officedocument.presentationml.notesSlide+xml"/>
  <Override PartName="/ppt/tags/tag42.xml" ContentType="application/vnd.openxmlformats-officedocument.presentationml.tags+xml"/>
  <Override PartName="/ppt/notesSlides/notesSlide54.xml" ContentType="application/vnd.openxmlformats-officedocument.presentationml.notesSlide+xml"/>
  <Override PartName="/ppt/tags/tag43.xml" ContentType="application/vnd.openxmlformats-officedocument.presentationml.tags+xml"/>
  <Override PartName="/ppt/notesSlides/notesSlide55.xml" ContentType="application/vnd.openxmlformats-officedocument.presentationml.notesSlide+xml"/>
  <Override PartName="/ppt/tags/tag44.xml" ContentType="application/vnd.openxmlformats-officedocument.presentationml.tags+xml"/>
  <Override PartName="/ppt/notesSlides/notesSlide56.xml" ContentType="application/vnd.openxmlformats-officedocument.presentationml.notesSlide+xml"/>
  <Override PartName="/ppt/tags/tag45.xml" ContentType="application/vnd.openxmlformats-officedocument.presentationml.tags+xml"/>
  <Override PartName="/ppt/notesSlides/notesSlide57.xml" ContentType="application/vnd.openxmlformats-officedocument.presentationml.notesSlide+xml"/>
  <Override PartName="/ppt/tags/tag46.xml" ContentType="application/vnd.openxmlformats-officedocument.presentationml.tags+xml"/>
  <Override PartName="/ppt/notesSlides/notesSlide58.xml" ContentType="application/vnd.openxmlformats-officedocument.presentationml.notesSlide+xml"/>
  <Override PartName="/ppt/tags/tag47.xml" ContentType="application/vnd.openxmlformats-officedocument.presentationml.tags+xml"/>
  <Override PartName="/ppt/notesSlides/notesSlide59.xml" ContentType="application/vnd.openxmlformats-officedocument.presentationml.notesSlide+xml"/>
  <Override PartName="/ppt/tags/tag48.xml" ContentType="application/vnd.openxmlformats-officedocument.presentationml.tags+xml"/>
  <Override PartName="/ppt/notesSlides/notesSlide60.xml" ContentType="application/vnd.openxmlformats-officedocument.presentationml.notesSlide+xml"/>
  <Override PartName="/ppt/tags/tag49.xml" ContentType="application/vnd.openxmlformats-officedocument.presentationml.tags+xml"/>
  <Override PartName="/ppt/notesSlides/notesSlide61.xml" ContentType="application/vnd.openxmlformats-officedocument.presentationml.notesSlide+xml"/>
  <Override PartName="/ppt/tags/tag50.xml" ContentType="application/vnd.openxmlformats-officedocument.presentationml.tags+xml"/>
  <Override PartName="/ppt/notesSlides/notesSlide62.xml" ContentType="application/vnd.openxmlformats-officedocument.presentationml.notesSlide+xml"/>
  <Override PartName="/ppt/tags/tag51.xml" ContentType="application/vnd.openxmlformats-officedocument.presentationml.tags+xml"/>
  <Override PartName="/ppt/notesSlides/notesSlide63.xml" ContentType="application/vnd.openxmlformats-officedocument.presentationml.notesSlide+xml"/>
  <Override PartName="/ppt/tags/tag52.xml" ContentType="application/vnd.openxmlformats-officedocument.presentationml.tags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5"/>
  </p:notesMasterIdLst>
  <p:handoutMasterIdLst>
    <p:handoutMasterId r:id="rId76"/>
  </p:handoutMasterIdLst>
  <p:sldIdLst>
    <p:sldId id="271" r:id="rId3"/>
    <p:sldId id="282" r:id="rId4"/>
    <p:sldId id="283" r:id="rId5"/>
    <p:sldId id="268" r:id="rId6"/>
    <p:sldId id="284" r:id="rId7"/>
    <p:sldId id="285" r:id="rId8"/>
    <p:sldId id="286" r:id="rId9"/>
    <p:sldId id="287" r:id="rId10"/>
    <p:sldId id="288" r:id="rId11"/>
    <p:sldId id="264" r:id="rId12"/>
    <p:sldId id="261" r:id="rId13"/>
    <p:sldId id="289" r:id="rId14"/>
    <p:sldId id="290" r:id="rId15"/>
    <p:sldId id="291" r:id="rId16"/>
    <p:sldId id="292" r:id="rId17"/>
    <p:sldId id="266" r:id="rId18"/>
    <p:sldId id="308" r:id="rId19"/>
    <p:sldId id="256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50" r:id="rId31"/>
    <p:sldId id="337" r:id="rId32"/>
    <p:sldId id="338" r:id="rId33"/>
    <p:sldId id="351" r:id="rId34"/>
    <p:sldId id="340" r:id="rId35"/>
    <p:sldId id="332" r:id="rId36"/>
    <p:sldId id="320" r:id="rId37"/>
    <p:sldId id="321" r:id="rId38"/>
    <p:sldId id="322" r:id="rId39"/>
    <p:sldId id="323" r:id="rId40"/>
    <p:sldId id="325" r:id="rId41"/>
    <p:sldId id="326" r:id="rId42"/>
    <p:sldId id="330" r:id="rId43"/>
    <p:sldId id="329" r:id="rId44"/>
    <p:sldId id="346" r:id="rId45"/>
    <p:sldId id="352" r:id="rId46"/>
    <p:sldId id="353" r:id="rId47"/>
    <p:sldId id="354" r:id="rId48"/>
    <p:sldId id="355" r:id="rId49"/>
    <p:sldId id="331" r:id="rId50"/>
    <p:sldId id="341" r:id="rId51"/>
    <p:sldId id="302" r:id="rId52"/>
    <p:sldId id="303" r:id="rId53"/>
    <p:sldId id="304" r:id="rId54"/>
    <p:sldId id="342" r:id="rId55"/>
    <p:sldId id="347" r:id="rId56"/>
    <p:sldId id="348" r:id="rId57"/>
    <p:sldId id="349" r:id="rId58"/>
    <p:sldId id="343" r:id="rId59"/>
    <p:sldId id="344" r:id="rId60"/>
    <p:sldId id="345" r:id="rId61"/>
    <p:sldId id="305" r:id="rId62"/>
    <p:sldId id="306" r:id="rId63"/>
    <p:sldId id="307" r:id="rId64"/>
    <p:sldId id="335" r:id="rId65"/>
    <p:sldId id="294" r:id="rId66"/>
    <p:sldId id="296" r:id="rId67"/>
    <p:sldId id="297" r:id="rId68"/>
    <p:sldId id="298" r:id="rId69"/>
    <p:sldId id="299" r:id="rId70"/>
    <p:sldId id="300" r:id="rId71"/>
    <p:sldId id="301" r:id="rId72"/>
    <p:sldId id="327" r:id="rId73"/>
    <p:sldId id="32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9A672693-20F0-46A9-B20A-35D99F9419D7}">
          <p14:sldIdLst>
            <p14:sldId id="271"/>
            <p14:sldId id="282"/>
            <p14:sldId id="283"/>
          </p14:sldIdLst>
        </p14:section>
        <p14:section name="Content" id="{99BD1E30-D4F2-47B4-B012-18334198257C}">
          <p14:sldIdLst>
            <p14:sldId id="268"/>
            <p14:sldId id="284"/>
            <p14:sldId id="285"/>
            <p14:sldId id="286"/>
            <p14:sldId id="287"/>
            <p14:sldId id="288"/>
            <p14:sldId id="264"/>
            <p14:sldId id="261"/>
            <p14:sldId id="289"/>
            <p14:sldId id="290"/>
            <p14:sldId id="291"/>
            <p14:sldId id="292"/>
          </p14:sldIdLst>
        </p14:section>
        <p14:section name="Create invoice" id="{4E669C6C-F09F-455B-ACBA-F3F589D1AD92}">
          <p14:sldIdLst>
            <p14:sldId id="266"/>
            <p14:sldId id="308"/>
            <p14:sldId id="256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50"/>
          </p14:sldIdLst>
        </p14:section>
        <p14:section name="Po Matching" id="{A3C5F1B7-5576-4DA2-9749-63D2815C330D}">
          <p14:sldIdLst>
            <p14:sldId id="337"/>
            <p14:sldId id="338"/>
            <p14:sldId id="351"/>
          </p14:sldIdLst>
        </p14:section>
        <p14:section name="Payments" id="{694A6330-C56C-4001-A0EB-0706A71B1594}">
          <p14:sldIdLst>
            <p14:sldId id="340"/>
            <p14:sldId id="332"/>
            <p14:sldId id="320"/>
            <p14:sldId id="321"/>
            <p14:sldId id="322"/>
            <p14:sldId id="323"/>
            <p14:sldId id="325"/>
            <p14:sldId id="326"/>
            <p14:sldId id="330"/>
            <p14:sldId id="329"/>
            <p14:sldId id="346"/>
            <p14:sldId id="352"/>
            <p14:sldId id="353"/>
            <p14:sldId id="354"/>
            <p14:sldId id="355"/>
            <p14:sldId id="331"/>
          </p14:sldIdLst>
        </p14:section>
        <p14:section name="Reports" id="{D57CCB6A-4C98-474E-AB62-04D927C9C82C}">
          <p14:sldIdLst>
            <p14:sldId id="341"/>
            <p14:sldId id="302"/>
            <p14:sldId id="303"/>
            <p14:sldId id="304"/>
            <p14:sldId id="342"/>
            <p14:sldId id="347"/>
            <p14:sldId id="348"/>
            <p14:sldId id="349"/>
            <p14:sldId id="343"/>
            <p14:sldId id="344"/>
            <p14:sldId id="345"/>
            <p14:sldId id="305"/>
            <p14:sldId id="306"/>
            <p14:sldId id="307"/>
            <p14:sldId id="335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Q/A" id="{8783994E-EE86-4D2C-B593-D666F142B65C}">
          <p14:sldIdLst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23E"/>
    <a:srgbClr val="141519"/>
    <a:srgbClr val="DD906D"/>
    <a:srgbClr val="E9C5A4"/>
    <a:srgbClr val="9B9189"/>
    <a:srgbClr val="EAD9D2"/>
    <a:srgbClr val="312D2A"/>
    <a:srgbClr val="BD582C"/>
    <a:srgbClr val="DA8074"/>
    <a:srgbClr val="C74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2049" autoAdjust="0"/>
  </p:normalViewPr>
  <p:slideViewPr>
    <p:cSldViewPr snapToGrid="0">
      <p:cViewPr>
        <p:scale>
          <a:sx n="75" d="100"/>
          <a:sy n="75" d="100"/>
        </p:scale>
        <p:origin x="498" y="3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38"/>
    </p:cViewPr>
  </p:sorterViewPr>
  <p:notesViewPr>
    <p:cSldViewPr snapToGrid="0">
      <p:cViewPr varScale="1">
        <p:scale>
          <a:sx n="61" d="100"/>
          <a:sy n="61" d="100"/>
        </p:scale>
        <p:origin x="249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668F4B-BEA2-BA36-2E29-BCCD2CAF75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CBC2B-9481-08F3-3D0A-89EDDD187B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7D8AF-B0CD-4C70-9254-65B203DF8F93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B0BCC-CB10-DA54-BCCD-5E264C0778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705CF-1B19-4F05-FAF8-0DEB3F36FA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FAC08-61D5-44E1-8ECF-EDFFB61BC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813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7F912-0106-4D8D-96C9-5228DD067834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789F1-BF84-4023-9A4F-9926E0A7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640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879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2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DC68C-6CE6-F5A3-EC8E-49D735A75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08487-6364-C44A-E6E0-F0BE13542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21D53-9CBF-F948-827F-C082881BC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26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7A302-3470-4FD8-B787-E7132DA69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259B2-B538-3E69-0CAE-04BAD321DA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24389-A3FF-DE2D-1109-4F1CA061B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7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8DDA3-EE89-2DCD-762C-F11EF94C7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A2AA7-BFA0-7B90-C50E-90CA38A3A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EB72A8-F2A6-7C76-BDC7-156F5F0E0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2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2DDF0-BACC-9DE0-A525-2D550D827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10803-3045-1A45-394A-B090BAF01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6575A-8632-EDF3-82BA-FB5252A3E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18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30477-4BB2-F1E7-83E4-E309DFBA3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492E2-F636-32FC-2118-8F5170798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8918B-5FD4-8D56-6046-65F6EAD2E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40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3F99A-0B17-762D-BE41-35FFED56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DFF3AB-C3DD-A752-AB63-C25B14922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7BA0F-5252-3E2B-E70F-66C2E9327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246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5565-73D9-175C-3072-4E7E29689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AF096-3A9B-D327-0708-1463AD292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209B8-F5DA-C66F-3060-B9DE7AEE3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37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702AE-DC22-AE72-C270-16A0054A1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853442-FD36-9BC7-E2BE-4F8DD258A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A661F-4C08-9755-2DF5-6D4700A90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65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E87FD-B704-C85B-9BB4-3CF815F9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0D580-F9F4-73C4-D435-773752310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BD7E3-4EB1-36DD-0C8F-A1C4A4F44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3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A91D7-73A0-222D-633C-FA119DBF1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55FDB-CF81-A17F-95FF-89F7A5291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C6D3AA-25FA-EFC8-C370-DABD337FA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95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CDACB-14F4-571B-8687-AC47471A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ACEBE-9EF5-BC1D-EE40-196E0AFBF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49ADB-8518-BDBC-2FBA-7E7881C7B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10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B4E45-45D3-9C30-4AE0-5FB3AAD9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6405F-E318-B358-FC37-B3EBBF87E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A5D5E-8426-C844-528F-58BA7D9DC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82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E199-9BCC-4F4A-D5C9-6C603A8C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51207-0E31-EE0F-A6D2-D35AC68A0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87CF3-F64A-1100-54AC-1D113AA60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13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1C79-4D98-389D-A42E-6FA547B6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78766-2FA2-DA63-8089-EDD54AD82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F7527-3AF4-9DBD-3212-064B1E75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59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B6BFE-84DE-56C4-886D-3CCCFC60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9033D-F875-5182-4ACE-3CD245D3C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E62856-0C51-354A-BC53-11D6CC427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483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CCFFD-DE89-DC19-38BF-2A133B783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1AF2D-ED1E-67C3-1BBF-FDB92A0C7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81683-E15A-F8F4-BC89-7A68A53F0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97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DE2A9-4846-C88C-5D3D-9BD74ECD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021A2-6816-A100-8C54-ADDBEF3F6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117E70-021A-A768-FE02-810E1D051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32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4DCEC-59B8-AC2A-DE19-EEEF06FB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CF632-783D-ECFA-C97A-948709E35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1A99A-55FE-95F0-3086-2764F8CB7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95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A04CC-7B0D-24D2-FEED-6C5068DD3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7B83E8-DA87-C681-B984-3034A8FA4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A7CA7-BF3B-DFB8-B5AC-6D53B3017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0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34DA6-E3AE-0B0A-0EB6-710B1F1E4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E2619-7449-DE6D-2D24-C26CA3F5F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352C0-E65E-5334-8434-39B6F5378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234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E4AC3-1C2B-C9A4-EE6A-B78D0847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187C2F-4F71-C3F6-114D-BD3F57FE3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74C68D-B1D9-C48A-A8B0-26073B648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20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5DF8-2538-C837-C505-8EBE43AD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E76E5-BDA1-6CFE-9A4F-0B30F3D49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D3E84-AB02-ADF3-6CFD-A0C3277B2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7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807A4-5D07-319F-3FFC-1C4FC051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0BBFA-6A7F-4FA0-795F-788DE19D5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A3DFD-312B-D530-24B3-BFDAC0F04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16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DDF35-5D33-1437-D0CF-F3BC76B2D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C1C77-11A0-AEAC-C4B1-61C76515E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B30FC-B102-6DEE-E889-09828E7DB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1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54FAE-B7C6-7D3A-3959-47600BF3B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1DB2D0-177A-C096-D5FF-2A046E24F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2B9AF9-C432-AD5B-27BC-53FAB7A60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40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AB81-2545-5B14-7C9E-F18EE0D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44F028-A038-66B3-70E2-270F670F5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3E04D-2066-C3EA-6231-EBBF30166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59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E2FA-843D-7D06-7ADB-1BC4E6472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27FD3-C20E-CFC7-0782-A52F1C4762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7B724-8DA1-8862-9C5B-18CCE0220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3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F6B2A-482E-DFFA-D46A-FECA32B8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1D91A-EDFB-87A9-BA10-01F084B9F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ECE48-AB7E-B49B-51A0-CC5D37D73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87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70553-EF98-7742-E1C8-E0AE0B00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A4A6FD-5F05-AE00-4500-AFBC055AC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0C14E-F9AF-9CEB-9B62-849C2B53D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74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A86EE-2D08-C73B-7DF6-BA608F4D7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B35D7-5D6C-5353-5C09-4A63A6A30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D2F3C-E100-51B5-D76B-6E346D2B7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1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5FCC-BB49-4767-6539-F244847F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6BE63C-3C9E-BDBC-6F7E-2F3D31772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29DB9-0473-579E-A74D-8712A4F0D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736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0E8E-9D99-F6CC-AAE7-B2A3B5EF0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92187-8BEF-127D-52D4-A31F1FE80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B8F6-59CF-4CBC-05FB-3B2EA53C2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420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5E4BD-2EBB-BCE6-9F65-CB1098581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60CB7-9589-C148-DE9D-34F556176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DBA4F-EA1F-B72F-9638-24DCF3891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319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B7D19-348E-7FEA-ED10-7B73B1E47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7D1B7F-2147-FB00-6AFC-7D364C0EA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B3282-5B7A-10F0-F77A-7375BF6B0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299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59D6D-92A9-BC62-F280-8C8BA1B6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23B95-3773-C504-92CB-C3C5B4F62E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DD3A1-5EF8-951B-8023-A229365E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02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091C4-9D88-DF53-4A82-CF646499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4D8E0-D4B9-8A26-9C2A-54C2C748C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BF9D72-AD04-0195-E2C6-09C6FFB76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00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B5AE3-C320-0B0B-216F-B5388443F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2A4FB-C5BB-68B9-2F95-435598BE4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55AE5-2538-E2E4-3BAA-1D62C8D32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834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3816-D7A5-DBF4-3A7E-B2BF0407F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6AD57-4542-EC2E-D50B-F45ADB9A8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1FEA43-5E7D-723B-5B6D-BF221AA2C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261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194E8-65E6-E4CE-6874-0573AB5C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09904-8CF9-48C4-AAFD-989E0D5AC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4A539-2B4A-7C51-084B-8CDD576EC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14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B88C8-DA17-FFB8-F3A3-B150B1173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200CE-C7FB-EF4C-14D4-F85A71402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36077-9D60-8125-3A4D-F98040FAD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692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093B-405C-6191-FBD2-A411F2156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B42F3-EF5F-6038-A6EA-7B3C67E31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1531E-0B1F-408A-9176-4D80743B4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9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2DC6B-1111-5498-CF08-590A258A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A2944-DF13-D5B4-8E9A-786800630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A46EF-8CDD-C472-1A43-C352AAECE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152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46A0A-A79E-21BA-C46C-D5FE02E5B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65CDB-1E86-2409-445F-592E4A76D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130B5-FDCC-FD39-2F49-67E517E4F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596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34285-B281-6E30-74B4-57451606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B024B4-2CA3-A87A-6538-6A5ABECD8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966F-7177-71C3-B0BC-85B777ED2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951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CF5A-E9DC-0227-36D3-107EE50EE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0774BA-1D88-4B8A-1805-FBF2B5A18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8B15A-C1DA-2582-3DC1-CE8B30604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01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A43E8-4776-3E9B-D390-527631FA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F30AA-C3A7-8CF4-96C7-C119F71B3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8D1AF-A26E-5401-0D1B-D362D53E2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836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EB856-CDA7-C008-DE39-ED71FDEA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BB3EF-E423-4447-C0FD-928F4F617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15A26-E381-FF5C-90DD-007382652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773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8ACA4-576B-41CD-99E3-7B7B69A81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D4B71-313B-F12E-9C17-3D968424C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24CCD-7532-9572-4C6C-862F27C3A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4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A4346-70BF-864A-9A1A-79BDB501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775ED-9872-F215-D42E-F09057117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7ABDC-663D-689D-CA06-DD1DED5B5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181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0CD3E-FD0E-ED7F-D58E-2ECFEB7D2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67704-9787-DFD7-7814-6555F3E2E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C0EFC-2476-3932-7C06-890C072AA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064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3A87-18BD-C822-6A34-FFA8A3BF1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3835F-8E07-6316-B4C1-471149478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24478-7373-0BCF-BE9C-020B5B6EE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102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BD4C5-8D29-C27B-B3B8-8DE302560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8D96B9-534E-5D92-3BC8-D71A10F10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DF1AB-BCF6-7079-E091-8A3BE971E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9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216B-3715-D76A-E6CC-EFF50D6AB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9AC5B-EC1F-BD3C-C37A-8854044A5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01D41-FB6D-A9E4-9E4F-A4B44F269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189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9BDAC-2900-CB7B-9EA9-2CCAE1FEA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BC7DD-FF24-9DD8-0D5A-A8E1FE4BE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E96E6-AEE4-AECB-B51A-1EA0B0A81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178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93EED-FD79-F6A4-D589-1973DDD2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01587-647D-025E-63F1-8D9248BD5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FDCFE-5579-FE08-39D0-3A6483793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857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9D1FB-C549-2EE9-96D8-BC219995D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B0B6B4-F41A-88F4-CC8D-29525A1CA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B0EEBA-BD52-21A8-CC9D-0A21BC77B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904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6FFFB-E71A-28E6-8EC1-1DBDE53E8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0AA95-786B-7FE6-78C6-39005142A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DD51CC-F85E-DBFC-6E1D-630513362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56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A188C-66DA-9473-7CD0-9FB373760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1E211-7277-BB77-F8B5-AF7E62F5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6BE1A-C04F-4018-390B-CD0BB368B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8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3460F-2210-9EFF-5781-978D3C13B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F581E-3A26-BD72-DE3B-420B0228F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9DC0AE-BCA3-0867-845F-14C9176B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01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DA71A-479B-CB44-34A7-22E7004C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44167-3B09-39CC-2272-39198F83B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1AFB4-3773-FF09-5C23-BD76C8897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2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9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3881-06A5-A0ED-AFB4-B692D83D9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68C64-2D6B-E81B-5AC0-8849CB840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6BE86-4193-A62D-460D-C3D1BD2F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72B3DE1D-F3B8-409F-9184-9847CB473E4D}" type="datetime1">
              <a:rPr lang="en-US" smtClean="0"/>
              <a:t>26-Apr-25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98521-0E4F-A10A-75C6-D1358139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BBBD7-875E-DC8F-925E-06176274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787126D-0AC5-4959-B0AE-45CC01D26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36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6242-DFEB-EA8C-255E-4707E154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94A62-7857-6425-8ED6-A6EC3C13D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0FA51-40FE-F7D8-500C-D6B61EA4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657EEDA8-3E4E-4A7B-99F5-F985218D6A86}" type="datetime1">
              <a:rPr lang="en-US" smtClean="0"/>
              <a:t>26-Apr-25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A0AB6-07B7-41F0-80AC-0E9DC45E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57825-0C42-E157-E09B-5FDCD31C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787126D-0AC5-4959-B0AE-45CC01D26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9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1CC01-A03D-F4CB-9FBC-F41AE7130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2BD62-F0A2-B0B5-FADB-B4246551A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6260B-28F9-1723-F48E-1E99CD13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95DA1A91-2087-4A81-8320-2FB921CA24A4}" type="datetime1">
              <a:rPr lang="en-US" smtClean="0"/>
              <a:t>26-Apr-25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8DEF1-3942-4218-6815-0E07FC03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39F13-88D3-7DEC-587D-D2397FE5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787126D-0AC5-4959-B0AE-45CC01D26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5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C261-4095-E8FA-DF25-8C32A16AF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18CB3-F385-CAD0-9842-E34856577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3909B-CBA0-FF26-316C-927D1168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D900C-F45C-37CC-825B-C54B249D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8F3AC-8B01-8003-37A8-C4042246A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98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31CD-C303-08A3-7362-F64B3DC5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D0E1-941D-AECD-CA44-8B5C884B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8B921-85AA-D1E2-16EE-B75571BE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0D8C0-9018-1D64-074E-4EAF99F17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93788-1169-B74D-837A-22AC84A0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22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A27A-D5C0-6A21-C7B3-3C625BB9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1410D-4240-81CE-E8DB-23AB496B3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843D5-DB63-53F1-EFA6-54255C8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77141-B406-55DA-84BF-0D852F50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8323F-8372-0A50-38C0-D347C377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7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588C-F383-FA26-D9E6-C4629296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0879-A7BA-A7D5-7696-281654AA4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D4C5-BBB8-1CC4-5445-5E5C68B20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2A8A7-D401-FEB7-82ED-0454D756FB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CEF3C-931C-6A5E-4C33-2BBCAC54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A8337-2081-A3DF-3BB0-0C59F5D1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29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F5D-F964-821D-D84A-30060848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B7DB8-41DD-CD9D-00F7-D45E1EC49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AFD6B-E38F-4669-C774-D59478340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A3672-9583-C5BC-A314-9EAA2C462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4218A-8B71-1D75-E680-54FDA9843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F9812B-1BA7-A668-14EA-7B189555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7E59C6-DA97-0A7B-51FB-091B4CBA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C4550F-D586-3D4B-F4B0-9D8C6FF2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13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014D-44B5-A153-E3B5-ACA09D0A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DD919-66F2-7725-CEA2-09D2C331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EC6E5-FC43-901E-5997-43E4401E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91359-2A93-A6C5-2C6D-DDE0816B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58381-46C8-CF45-B25A-039022059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E1690-8381-2551-6C64-9EB3998A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D5256-03DE-B818-1E62-9146F5146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3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AEE59-2A87-0AB4-9279-295738BA7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A6B71-6171-4458-0568-9982CD043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19ACD-7CA5-F935-F6FA-D78D4F368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B5D85-B732-7A7F-A848-5B4DC22C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310E0-6944-D2B9-25CD-725F5B5D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439C2-70A2-CF99-1D55-5A21DE4C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A30A-4A51-D9AC-9A28-F15C8489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E68C-D0A2-99AE-7245-5045D90F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F915C-4F1E-AD74-AAE2-290A36B5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8CD5E658-4D92-4345-81B8-E597E1F7C1C7}" type="datetime1">
              <a:rPr lang="en-US" smtClean="0"/>
              <a:t>26-Apr-25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9D7B2-B138-6D7F-A253-F3318F53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787126D-0AC5-4959-B0AE-45CC01D26C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CAF2-0789-8B8A-A69B-29B5BECC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NXT9_GIZ2_ERP4_G1</a:t>
            </a:r>
          </a:p>
        </p:txBody>
      </p:sp>
    </p:spTree>
    <p:extLst>
      <p:ext uri="{BB962C8B-B14F-4D97-AF65-F5344CB8AC3E}">
        <p14:creationId xmlns:p14="http://schemas.microsoft.com/office/powerpoint/2010/main" val="361951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3CF2-DC69-F254-1D43-B634957E0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8AA13E-1B6B-1A39-9C9A-2F30B80CB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384E9-EBD6-8367-C4C1-1463C1019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583F0-4E18-B448-106C-05006B65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54656-1B01-66C7-4BEB-839E0DFF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28A9B-AC8D-5D80-1AE1-F12B8B1D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03D1B-AAB3-3FD4-62F7-76323A35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98BFA-1B4B-DCAC-96BC-40A8D3794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B7C04-8063-4A40-E99A-D5725792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89600-3144-6AFD-F3E3-77C3F3F7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4905D-C412-1A9C-0332-273399D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10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4F94A-ACC8-0DE5-79F2-78D33817C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D0374-A8A1-B0AF-EBC4-3541F069B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F9901-646F-CC0D-5CC7-D755C908FD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7C292-2060-7326-6F90-90FC64BBD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40DA2-2F21-3611-2BBB-D1C49826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0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D9824-B181-521D-E88D-05929CF6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98118-15EE-FB2B-8C35-6A135A764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BEE93-06A6-E35C-1750-BF5DF34B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2AE3E-4113-4365-9775-256477E40A6F}" type="datetime1">
              <a:rPr lang="en-US" smtClean="0"/>
              <a:t>26-Apr-25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EFC8-9FCE-A536-29CE-3163B933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10F4A-7E9A-6B89-B296-B5878FDE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787126D-0AC5-4959-B0AE-45CC01D26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3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3643-DFB5-1B91-937A-4AA9EE9B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A03D1-7852-8C8D-858C-98C563A7B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4E90F-EB91-6C21-8285-EFCD34F5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EA07B-62FA-C7FE-75A2-F46969B1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56A57EFA-D1F6-4733-9B51-3C919EFF863F}" type="datetime1">
              <a:rPr lang="en-US" smtClean="0"/>
              <a:t>26-Apr-25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8F799-5ECB-9F72-5834-08E6B2AB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7542D-48EC-C66B-2FA6-4EB01C2F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787126D-0AC5-4959-B0AE-45CC01D26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1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1EAA-BA07-6E7C-5FE6-A81F5315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54EE3-D5EE-C212-D5A6-E9E499D01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36394-05A1-9A50-2737-90A95D084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D7EC8-EDE0-C862-C5E4-51F9876AA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26FAF3-822C-C132-CEB3-6C56CBD94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ACF9A-058B-E7A4-D1BD-1ECB09AF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E4D3B3CE-D7C5-4372-B45D-D52C2CDE1918}" type="datetime1">
              <a:rPr lang="en-US" smtClean="0"/>
              <a:t>26-Apr-25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CE4348-C2E1-1C57-7F72-50218733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DB18B2-5CE2-216E-DC7C-540AF6A8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787126D-0AC5-4959-B0AE-45CC01D26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2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A970-01ED-4D69-AB2E-94A783EB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9F5172-326A-A76E-94E8-CE07227D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BF5D512-CA2F-4B22-8608-D493A72C7A20}" type="datetime1">
              <a:rPr lang="en-US" smtClean="0"/>
              <a:t>26-Apr-25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F39C2-8CF5-12E2-744B-889CC638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28997-6BB1-402C-A400-B7B3FF4E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787126D-0AC5-4959-B0AE-45CC01D26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2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A408E-7FBD-7DC5-6123-2BDC5FDB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6327A103-F882-4AD8-8286-A9E769565CF1}" type="datetime1">
              <a:rPr lang="en-US" smtClean="0"/>
              <a:t>26-Apr-25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9EAA2-C7A1-9B50-0A0E-C74FB526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FE416-1CB3-D402-3CB4-602EDCF1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787126D-0AC5-4959-B0AE-45CC01D26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9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219D-6425-703E-5C5F-238EA63A2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1B7A4-83D8-25D3-B6F8-859D2C713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5E062-4310-9D66-0143-60C9FE825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69DB2-9D24-43F3-3465-8DB9D75D3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24F54095-D22A-4AD5-825F-BAC3C0A3E4BC}" type="datetime1">
              <a:rPr lang="en-US" smtClean="0"/>
              <a:t>26-Apr-25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1716B-76FC-1B03-BF7C-9934A7F6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85BC9-828A-231B-AE1B-453C98C7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787126D-0AC5-4959-B0AE-45CC01D26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153F-D9D0-3686-1E73-3C0249345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47054-85F1-1E74-F36F-154980AAC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DDE8D-F532-7228-3A65-55F434A56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2A2E2-ABAD-F886-218F-76488DD0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ADFB8EE4-7EAA-47AB-9568-7A3C1447F8E5}" type="datetime1">
              <a:rPr lang="en-US" smtClean="0"/>
              <a:t>26-Apr-25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40314-6E7A-5965-9CFC-1630D5B6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81E74-4DEE-968F-C14E-67049DF5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B787126D-0AC5-4959-B0AE-45CC01D26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2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0">
              <a:schemeClr val="accent2">
                <a:lumMod val="0"/>
                <a:lumOff val="100000"/>
              </a:schemeClr>
            </a:gs>
            <a:gs pos="78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9A58F70-D4A5-CF7B-2E71-62270479A01B}"/>
              </a:ext>
            </a:extLst>
          </p:cNvPr>
          <p:cNvGrpSpPr/>
          <p:nvPr userDrawn="1"/>
        </p:nvGrpSpPr>
        <p:grpSpPr>
          <a:xfrm>
            <a:off x="-1" y="-54000"/>
            <a:ext cx="12192001" cy="764336"/>
            <a:chOff x="-1" y="0"/>
            <a:chExt cx="12192001" cy="764336"/>
          </a:xfrm>
          <a:solidFill>
            <a:schemeClr val="bg1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96BEEE-972F-03A9-0CE1-387626097305}"/>
                </a:ext>
              </a:extLst>
            </p:cNvPr>
            <p:cNvGrpSpPr/>
            <p:nvPr userDrawn="1"/>
          </p:nvGrpSpPr>
          <p:grpSpPr>
            <a:xfrm>
              <a:off x="-1" y="0"/>
              <a:ext cx="12192001" cy="764336"/>
              <a:chOff x="-1" y="0"/>
              <a:chExt cx="12192001" cy="764336"/>
            </a:xfrm>
            <a:grpFill/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CA4666-7EEC-12DA-97B9-E508A78C5A09}"/>
                  </a:ext>
                </a:extLst>
              </p:cNvPr>
              <p:cNvSpPr/>
              <p:nvPr/>
            </p:nvSpPr>
            <p:spPr>
              <a:xfrm>
                <a:off x="-1" y="0"/>
                <a:ext cx="12192001" cy="692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BF91A4-ECF7-ED2F-F218-55969E326D53}"/>
                  </a:ext>
                </a:extLst>
              </p:cNvPr>
              <p:cNvSpPr/>
              <p:nvPr/>
            </p:nvSpPr>
            <p:spPr>
              <a:xfrm>
                <a:off x="0" y="710336"/>
                <a:ext cx="12192000" cy="54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pic>
            <p:nvPicPr>
              <p:cNvPr id="8" name="Picture 7" descr="A logo of a globe with a graduation cap&#10;&#10;Description automatically generated">
                <a:extLst>
                  <a:ext uri="{FF2B5EF4-FFF2-40B4-BE49-F238E27FC236}">
                    <a16:creationId xmlns:a16="http://schemas.microsoft.com/office/drawing/2014/main" id="{345BE762-B0ED-5AF3-E71A-D5FF1656A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755" y="71636"/>
                <a:ext cx="583146" cy="536118"/>
              </a:xfrm>
              <a:prstGeom prst="rect">
                <a:avLst/>
              </a:prstGeom>
              <a:grpFill/>
            </p:spPr>
          </p:pic>
        </p:grpSp>
        <p:pic>
          <p:nvPicPr>
            <p:cNvPr id="13" name="Picture 12" descr="A black background with white text">
              <a:extLst>
                <a:ext uri="{FF2B5EF4-FFF2-40B4-BE49-F238E27FC236}">
                  <a16:creationId xmlns:a16="http://schemas.microsoft.com/office/drawing/2014/main" id="{7923A02C-56B4-D1AC-1AD1-89BD513F31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3900" y="76086"/>
              <a:ext cx="1040346" cy="585715"/>
            </a:xfrm>
            <a:prstGeom prst="rect">
              <a:avLst/>
            </a:prstGeom>
            <a:grpFill/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34115-50D2-21DD-43F8-D9CF22C8A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1300" y="1097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NXT9_GIZ2_ERP4_G1</a:t>
            </a:r>
            <a:endParaRPr lang="en-US" dirty="0"/>
          </a:p>
        </p:txBody>
      </p:sp>
      <p:pic>
        <p:nvPicPr>
          <p:cNvPr id="2" name="Picture 1" descr="A red text on a black background">
            <a:extLst>
              <a:ext uri="{FF2B5EF4-FFF2-40B4-BE49-F238E27FC236}">
                <a16:creationId xmlns:a16="http://schemas.microsoft.com/office/drawing/2014/main" id="{919D64B7-6C6B-B32D-2295-81534C0C8CE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810" y="-509100"/>
            <a:ext cx="1589590" cy="1589590"/>
          </a:xfrm>
          <a:prstGeom prst="rect">
            <a:avLst/>
          </a:prstGeom>
        </p:spPr>
      </p:pic>
      <p:pic>
        <p:nvPicPr>
          <p:cNvPr id="4" name="Picture 3" descr="A green and grey logo">
            <a:extLst>
              <a:ext uri="{FF2B5EF4-FFF2-40B4-BE49-F238E27FC236}">
                <a16:creationId xmlns:a16="http://schemas.microsoft.com/office/drawing/2014/main" id="{F36C5047-A696-84BA-20AC-AB235311DEE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13163"/>
            <a:ext cx="1611489" cy="4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5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FE7298-0A13-2C36-E65D-17CCBFBC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58B47-9ACE-7E03-EB2C-5964C7CFF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A82FE-C0DD-D868-3BE3-9A41F60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646D72-72AC-4C52-B9E0-DC9BBA96644F}" type="datetimeFigureOut">
              <a:rPr lang="en-US" smtClean="0"/>
              <a:t>26-Apr-25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CC7D-7B91-5C0E-5FD5-5ECD89FE3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AE96-C10F-A9A4-8B30-5D9677D3F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F2CF4B-455B-4EA5-BD6A-527C0BA5C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3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slide" Target="slide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4.png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1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slide" Target="slide17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slide" Target="slide31.xml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1.png"/><Relationship Id="rId18" Type="http://schemas.openxmlformats.org/officeDocument/2006/relationships/slide" Target="slide34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slide" Target="slide17.xm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slide" Target="slide31.xml"/><Relationship Id="rId10" Type="http://schemas.microsoft.com/office/2007/relationships/hdphoto" Target="../media/hdphoto4.wdp"/><Relationship Id="rId19" Type="http://schemas.openxmlformats.org/officeDocument/2006/relationships/image" Target="../media/image270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1.png"/><Relationship Id="rId18" Type="http://schemas.openxmlformats.org/officeDocument/2006/relationships/slide" Target="slide34.xml"/><Relationship Id="rId3" Type="http://schemas.openxmlformats.org/officeDocument/2006/relationships/image" Target="../media/image7.png"/><Relationship Id="rId21" Type="http://schemas.openxmlformats.org/officeDocument/2006/relationships/slide" Target="slide50.xml"/><Relationship Id="rId7" Type="http://schemas.openxmlformats.org/officeDocument/2006/relationships/image" Target="../media/image9.png"/><Relationship Id="rId12" Type="http://schemas.openxmlformats.org/officeDocument/2006/relationships/slide" Target="slide17.xm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slide" Target="slide31.xml"/><Relationship Id="rId10" Type="http://schemas.microsoft.com/office/2007/relationships/hdphoto" Target="../media/hdphoto4.wdp"/><Relationship Id="rId19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25.png"/><Relationship Id="rId2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4F2D374C-37AB-DC5E-9F36-80D35D1A8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424">
            <a:off x="3669274" y="559821"/>
            <a:ext cx="10030933" cy="5642400"/>
          </a:xfrm>
          <a:prstGeom prst="rect">
            <a:avLst/>
          </a:prstGeom>
        </p:spPr>
      </p:pic>
      <p:grpSp>
        <p:nvGrpSpPr>
          <p:cNvPr id="32" name="Group 7">
            <a:extLst>
              <a:ext uri="{FF2B5EF4-FFF2-40B4-BE49-F238E27FC236}">
                <a16:creationId xmlns:a16="http://schemas.microsoft.com/office/drawing/2014/main" id="{C1412653-5768-5E38-A629-228A4B8F12E8}"/>
              </a:ext>
            </a:extLst>
          </p:cNvPr>
          <p:cNvGrpSpPr/>
          <p:nvPr/>
        </p:nvGrpSpPr>
        <p:grpSpPr>
          <a:xfrm rot="1383774">
            <a:off x="3413614" y="197406"/>
            <a:ext cx="11226909" cy="14341591"/>
            <a:chOff x="0" y="0"/>
            <a:chExt cx="2956881" cy="3777209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20103499-2CFC-98AB-FD20-2174F54D21E9}"/>
                </a:ext>
              </a:extLst>
            </p:cNvPr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C6CEEB7A-07BF-6F0D-6D8A-4C6B224EAB38}"/>
                </a:ext>
              </a:extLst>
            </p:cNvPr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35" name="Group 10">
            <a:extLst>
              <a:ext uri="{FF2B5EF4-FFF2-40B4-BE49-F238E27FC236}">
                <a16:creationId xmlns:a16="http://schemas.microsoft.com/office/drawing/2014/main" id="{C2A32CFA-4A8E-CD34-F9A0-F5B98DDC1297}"/>
              </a:ext>
            </a:extLst>
          </p:cNvPr>
          <p:cNvGrpSpPr/>
          <p:nvPr/>
        </p:nvGrpSpPr>
        <p:grpSpPr>
          <a:xfrm rot="1383774">
            <a:off x="2758009" y="-27707"/>
            <a:ext cx="10773748" cy="14341591"/>
            <a:chOff x="0" y="0"/>
            <a:chExt cx="2837530" cy="3777209"/>
          </a:xfrm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79B84067-89A1-B199-1799-49DB6EF5A9C5}"/>
                </a:ext>
              </a:extLst>
            </p:cNvPr>
            <p:cNvSpPr/>
            <p:nvPr/>
          </p:nvSpPr>
          <p:spPr>
            <a:xfrm>
              <a:off x="0" y="0"/>
              <a:ext cx="2837530" cy="3777209"/>
            </a:xfrm>
            <a:custGeom>
              <a:avLst/>
              <a:gdLst/>
              <a:ahLst/>
              <a:cxnLst/>
              <a:rect l="l" t="t" r="r" b="b"/>
              <a:pathLst>
                <a:path w="2837530" h="3777209">
                  <a:moveTo>
                    <a:pt x="0" y="0"/>
                  </a:moveTo>
                  <a:lnTo>
                    <a:pt x="2837530" y="0"/>
                  </a:lnTo>
                  <a:lnTo>
                    <a:pt x="2837530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FFE9DB9C-458D-2D20-5CE5-092A2E827BCE}"/>
                </a:ext>
              </a:extLst>
            </p:cNvPr>
            <p:cNvSpPr txBox="1"/>
            <p:nvPr/>
          </p:nvSpPr>
          <p:spPr>
            <a:xfrm>
              <a:off x="0" y="28575"/>
              <a:ext cx="2837530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782FA9-C066-DD82-BE2B-5B2B5DD0D525}"/>
              </a:ext>
            </a:extLst>
          </p:cNvPr>
          <p:cNvGrpSpPr/>
          <p:nvPr/>
        </p:nvGrpSpPr>
        <p:grpSpPr>
          <a:xfrm>
            <a:off x="839547" y="4283763"/>
            <a:ext cx="2235832" cy="478295"/>
            <a:chOff x="839547" y="4283763"/>
            <a:chExt cx="2235832" cy="478295"/>
          </a:xfrm>
        </p:grpSpPr>
        <p:grpSp>
          <p:nvGrpSpPr>
            <p:cNvPr id="3" name="Group 3"/>
            <p:cNvGrpSpPr/>
            <p:nvPr/>
          </p:nvGrpSpPr>
          <p:grpSpPr>
            <a:xfrm>
              <a:off x="839547" y="4283763"/>
              <a:ext cx="2235832" cy="478295"/>
              <a:chOff x="0" y="0"/>
              <a:chExt cx="1899754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9975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899754" h="406400">
                    <a:moveTo>
                      <a:pt x="1696554" y="0"/>
                    </a:moveTo>
                    <a:cubicBezTo>
                      <a:pt x="1808778" y="0"/>
                      <a:pt x="1899754" y="90976"/>
                      <a:pt x="1899754" y="203200"/>
                    </a:cubicBezTo>
                    <a:cubicBezTo>
                      <a:pt x="1899754" y="315424"/>
                      <a:pt x="1808778" y="406400"/>
                      <a:pt x="169655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899754" cy="444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sp>
          <p:nvSpPr>
            <p:cNvPr id="21" name="TextBox 21">
              <a:hlinkClick r:id="" action="ppaction://hlinkshowjump?jump=nextslide"/>
            </p:cNvPr>
            <p:cNvSpPr txBox="1"/>
            <p:nvPr/>
          </p:nvSpPr>
          <p:spPr>
            <a:xfrm>
              <a:off x="1405153" y="4450947"/>
              <a:ext cx="1290623" cy="1949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37"/>
                </a:lnSpc>
              </a:pPr>
              <a:r>
                <a:rPr lang="en-US" sz="1747" dirty="0">
                  <a:solidFill>
                    <a:srgbClr val="FFFFFF"/>
                  </a:solidFill>
                  <a:latin typeface="Century Gothic (Body)"/>
                  <a:ea typeface="Arial"/>
                  <a:cs typeface="Arial"/>
                  <a:sym typeface="Arial"/>
                </a:rPr>
                <a:t>Reach Out</a:t>
              </a:r>
              <a:endParaRPr lang="en-US" sz="1747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AAA5225-1569-CD7F-1BDC-ED70D8DBDE53}"/>
              </a:ext>
            </a:extLst>
          </p:cNvPr>
          <p:cNvSpPr txBox="1"/>
          <p:nvPr/>
        </p:nvSpPr>
        <p:spPr>
          <a:xfrm>
            <a:off x="666750" y="1544772"/>
            <a:ext cx="7086600" cy="283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144"/>
              </a:lnSpc>
              <a:defRPr sz="8118" b="1" spc="-129">
                <a:solidFill>
                  <a:srgbClr val="FFFFFF"/>
                </a:solidFill>
                <a:latin typeface="Arial Bold"/>
                <a:ea typeface="Arial Bold"/>
                <a:cs typeface="Arial Bold"/>
              </a:defRPr>
            </a:lvl1pPr>
          </a:lstStyle>
          <a:p>
            <a:r>
              <a:rPr lang="en-US" dirty="0">
                <a:latin typeface="Century Gothic (Body)"/>
              </a:rPr>
              <a:t>Accounts Payable Operations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049C8-DDA1-4DC2-B555-AB13BD9F0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4">
            <a:extLst>
              <a:ext uri="{FF2B5EF4-FFF2-40B4-BE49-F238E27FC236}">
                <a16:creationId xmlns:a16="http://schemas.microsoft.com/office/drawing/2014/main" id="{3F21FCB3-6117-5C2F-B087-B8081B601E9D}"/>
              </a:ext>
            </a:extLst>
          </p:cNvPr>
          <p:cNvGrpSpPr/>
          <p:nvPr/>
        </p:nvGrpSpPr>
        <p:grpSpPr>
          <a:xfrm>
            <a:off x="-2476968" y="729205"/>
            <a:ext cx="3578574" cy="6132587"/>
            <a:chOff x="8602983" y="725413"/>
            <a:chExt cx="3578574" cy="6132587"/>
          </a:xfrm>
        </p:grpSpPr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25C41F40-90D7-715C-EEA0-474E71D15494}"/>
                </a:ext>
              </a:extLst>
            </p:cNvPr>
            <p:cNvSpPr/>
            <p:nvPr/>
          </p:nvSpPr>
          <p:spPr>
            <a:xfrm rot="5400000">
              <a:off x="11692346" y="1697842"/>
              <a:ext cx="616561" cy="361861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63EB752-53D7-EB53-9484-4758F6B7826C}"/>
                </a:ext>
              </a:extLst>
            </p:cNvPr>
            <p:cNvSpPr/>
            <p:nvPr/>
          </p:nvSpPr>
          <p:spPr>
            <a:xfrm>
              <a:off x="8602983" y="725413"/>
              <a:ext cx="3225800" cy="613258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7E4F57-3D48-96EF-1DDD-A2A758C78233}"/>
                </a:ext>
              </a:extLst>
            </p:cNvPr>
            <p:cNvSpPr txBox="1"/>
            <p:nvPr/>
          </p:nvSpPr>
          <p:spPr>
            <a:xfrm>
              <a:off x="9699727" y="929663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0417F3-1144-1267-58A8-ABF6F5645656}"/>
                </a:ext>
              </a:extLst>
            </p:cNvPr>
            <p:cNvSpPr txBox="1"/>
            <p:nvPr/>
          </p:nvSpPr>
          <p:spPr>
            <a:xfrm>
              <a:off x="9098098" y="3714828"/>
              <a:ext cx="2087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Reports</a:t>
              </a:r>
            </a:p>
          </p:txBody>
        </p:sp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31E90F6F-F205-DA56-FF24-F76AB898E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770" y="5323230"/>
              <a:ext cx="914400" cy="914400"/>
            </a:xfrm>
            <a:prstGeom prst="rect">
              <a:avLst/>
            </a:prstGeom>
            <a:noFill/>
          </p:spPr>
        </p:pic>
      </p:grpSp>
      <p:grpSp>
        <p:nvGrpSpPr>
          <p:cNvPr id="51" name="3">
            <a:extLst>
              <a:ext uri="{FF2B5EF4-FFF2-40B4-BE49-F238E27FC236}">
                <a16:creationId xmlns:a16="http://schemas.microsoft.com/office/drawing/2014/main" id="{B8CC767E-9B61-6B39-BE9C-456F3D8F282B}"/>
              </a:ext>
            </a:extLst>
          </p:cNvPr>
          <p:cNvGrpSpPr/>
          <p:nvPr/>
        </p:nvGrpSpPr>
        <p:grpSpPr>
          <a:xfrm>
            <a:off x="-2374995" y="729205"/>
            <a:ext cx="3219206" cy="6128795"/>
            <a:chOff x="6098412" y="729205"/>
            <a:chExt cx="3219206" cy="61287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62F5FA-A4DB-DFD8-5493-48A1278911F5}"/>
                </a:ext>
              </a:extLst>
            </p:cNvPr>
            <p:cNvSpPr/>
            <p:nvPr/>
          </p:nvSpPr>
          <p:spPr>
            <a:xfrm>
              <a:off x="6098412" y="729205"/>
              <a:ext cx="2956688" cy="612879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5F9051-6AD3-3098-2190-13F9A5207C30}"/>
                </a:ext>
              </a:extLst>
            </p:cNvPr>
            <p:cNvSpPr txBox="1"/>
            <p:nvPr/>
          </p:nvSpPr>
          <p:spPr>
            <a:xfrm>
              <a:off x="7069356" y="951541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42" name="Picture 41" descr="A hand giving money to another hand&#10;&#10;AI-generated content may be incorrect.">
              <a:extLst>
                <a:ext uri="{FF2B5EF4-FFF2-40B4-BE49-F238E27FC236}">
                  <a16:creationId xmlns:a16="http://schemas.microsoft.com/office/drawing/2014/main" id="{BA7C4AB7-9A2B-8035-DADC-906DBF812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656" y="5327022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7B8F47-2400-FFE7-2403-A7EFF5769158}"/>
                </a:ext>
              </a:extLst>
            </p:cNvPr>
            <p:cNvSpPr txBox="1"/>
            <p:nvPr/>
          </p:nvSpPr>
          <p:spPr>
            <a:xfrm>
              <a:off x="6424729" y="3699838"/>
              <a:ext cx="2178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Payments</a:t>
              </a: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E89FFC12-9BA4-473F-0BF0-EFFFD522DAD4}"/>
                </a:ext>
              </a:extLst>
            </p:cNvPr>
            <p:cNvSpPr/>
            <p:nvPr/>
          </p:nvSpPr>
          <p:spPr>
            <a:xfrm rot="5400000">
              <a:off x="8828407" y="1658903"/>
              <a:ext cx="616561" cy="361861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868A83-0543-4679-57B3-AAB52E2381BB}"/>
              </a:ext>
            </a:extLst>
          </p:cNvPr>
          <p:cNvGrpSpPr/>
          <p:nvPr/>
        </p:nvGrpSpPr>
        <p:grpSpPr>
          <a:xfrm>
            <a:off x="-2743200" y="729205"/>
            <a:ext cx="3477225" cy="6128795"/>
            <a:chOff x="2972605" y="729205"/>
            <a:chExt cx="3477225" cy="61287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79571F1-C911-E1FC-F128-DB12028991DF}"/>
                </a:ext>
              </a:extLst>
            </p:cNvPr>
            <p:cNvSpPr/>
            <p:nvPr/>
          </p:nvSpPr>
          <p:spPr>
            <a:xfrm>
              <a:off x="2972605" y="729205"/>
              <a:ext cx="3124200" cy="61287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4B593C-53CC-F15C-DDFF-BF0750B7178B}"/>
                </a:ext>
              </a:extLst>
            </p:cNvPr>
            <p:cNvSpPr txBox="1"/>
            <p:nvPr/>
          </p:nvSpPr>
          <p:spPr>
            <a:xfrm>
              <a:off x="4139124" y="951542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AC8286-58C3-CDCD-C22B-CA6F91E3C05E}"/>
                </a:ext>
              </a:extLst>
            </p:cNvPr>
            <p:cNvSpPr txBox="1"/>
            <p:nvPr/>
          </p:nvSpPr>
          <p:spPr>
            <a:xfrm>
              <a:off x="3494497" y="3254993"/>
              <a:ext cx="2178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PO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Matching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9207A0C-BFC0-360C-7096-7650F9EFE4C3}"/>
                </a:ext>
              </a:extLst>
            </p:cNvPr>
            <p:cNvSpPr/>
            <p:nvPr/>
          </p:nvSpPr>
          <p:spPr>
            <a:xfrm rot="5400000">
              <a:off x="5960619" y="1658902"/>
              <a:ext cx="616561" cy="361861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3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A4331925-6677-447F-347B-25166204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99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160" y="5199017"/>
              <a:ext cx="1122928" cy="1122928"/>
            </a:xfrm>
            <a:prstGeom prst="rect">
              <a:avLst/>
            </a:prstGeom>
            <a:noFill/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D11234-3D77-4D39-A694-287EDBCEAB31}"/>
              </a:ext>
            </a:extLst>
          </p:cNvPr>
          <p:cNvGrpSpPr/>
          <p:nvPr/>
        </p:nvGrpSpPr>
        <p:grpSpPr>
          <a:xfrm>
            <a:off x="-2743200" y="729205"/>
            <a:ext cx="3332356" cy="6128795"/>
            <a:chOff x="0" y="729205"/>
            <a:chExt cx="3332356" cy="61287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4FCEFE-F494-B7A2-0515-E4D9AB109ADD}"/>
                </a:ext>
              </a:extLst>
            </p:cNvPr>
            <p:cNvSpPr/>
            <p:nvPr/>
          </p:nvSpPr>
          <p:spPr>
            <a:xfrm>
              <a:off x="0" y="729205"/>
              <a:ext cx="2972604" cy="61287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9F3BD6-2498-2F0B-B77A-412A45C29C2E}"/>
                </a:ext>
              </a:extLst>
            </p:cNvPr>
            <p:cNvSpPr txBox="1"/>
            <p:nvPr/>
          </p:nvSpPr>
          <p:spPr>
            <a:xfrm>
              <a:off x="1029504" y="951541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8BBAB0-3877-9724-2BF7-7B1422B7F6C6}"/>
                </a:ext>
              </a:extLst>
            </p:cNvPr>
            <p:cNvSpPr txBox="1"/>
            <p:nvPr/>
          </p:nvSpPr>
          <p:spPr>
            <a:xfrm>
              <a:off x="520700" y="3429000"/>
              <a:ext cx="19063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Create Invoice </a:t>
              </a:r>
            </a:p>
          </p:txBody>
        </p:sp>
        <p:pic>
          <p:nvPicPr>
            <p:cNvPr id="40" name="Picture 3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030AC04B-0CA7-8F10-AD1E-FB6A59FB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34" y="5392544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FD024EEE-CA17-5293-0720-BBA67247F8E5}"/>
                </a:ext>
              </a:extLst>
            </p:cNvPr>
            <p:cNvSpPr/>
            <p:nvPr/>
          </p:nvSpPr>
          <p:spPr>
            <a:xfrm rot="5400000">
              <a:off x="2843145" y="1658901"/>
              <a:ext cx="616561" cy="361861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6E57A0-3F36-E680-479A-8AC373120783}"/>
              </a:ext>
            </a:extLst>
          </p:cNvPr>
          <p:cNvSpPr txBox="1"/>
          <p:nvPr/>
        </p:nvSpPr>
        <p:spPr>
          <a:xfrm>
            <a:off x="2830286" y="2785825"/>
            <a:ext cx="6531428" cy="1569660"/>
          </a:xfrm>
          <a:prstGeom prst="rect">
            <a:avLst/>
          </a:prstGeom>
          <a:noFill/>
          <a:effectLst>
            <a:outerShdw blurRad="165100" dist="101600" dir="606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A8956-656E-4C59-68A1-283DD0E0B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</p:spTree>
    <p:extLst>
      <p:ext uri="{BB962C8B-B14F-4D97-AF65-F5344CB8AC3E}">
        <p14:creationId xmlns:p14="http://schemas.microsoft.com/office/powerpoint/2010/main" val="188854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61EE77C-75A5-E9FC-B39D-D69F90C5CD3C}"/>
              </a:ext>
            </a:extLst>
          </p:cNvPr>
          <p:cNvSpPr/>
          <p:nvPr/>
        </p:nvSpPr>
        <p:spPr>
          <a:xfrm rot="5400000">
            <a:off x="12045120" y="1701634"/>
            <a:ext cx="616561" cy="36186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C43B38-3967-DB2A-695E-F3F04EF50784}"/>
              </a:ext>
            </a:extLst>
          </p:cNvPr>
          <p:cNvSpPr/>
          <p:nvPr/>
        </p:nvSpPr>
        <p:spPr>
          <a:xfrm>
            <a:off x="8968457" y="729205"/>
            <a:ext cx="3225800" cy="61325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D01B13-E265-92AA-A425-700D353C0261}"/>
              </a:ext>
            </a:extLst>
          </p:cNvPr>
          <p:cNvSpPr txBox="1"/>
          <p:nvPr/>
        </p:nvSpPr>
        <p:spPr>
          <a:xfrm>
            <a:off x="10065201" y="933455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D1557A-72BD-A24B-A7EB-F336CC9A9D9A}"/>
              </a:ext>
            </a:extLst>
          </p:cNvPr>
          <p:cNvSpPr txBox="1"/>
          <p:nvPr/>
        </p:nvSpPr>
        <p:spPr>
          <a:xfrm>
            <a:off x="9463572" y="3718620"/>
            <a:ext cx="208774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Reports</a:t>
            </a:r>
          </a:p>
        </p:txBody>
      </p:sp>
      <p:pic>
        <p:nvPicPr>
          <p:cNvPr id="44" name="Picture 4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723F788-4E20-10F9-0091-018D3086C6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4" y="5327022"/>
            <a:ext cx="914400" cy="914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B157E9F-997E-9FFD-16CF-4AB9D441C28B}"/>
              </a:ext>
            </a:extLst>
          </p:cNvPr>
          <p:cNvSpPr/>
          <p:nvPr/>
        </p:nvSpPr>
        <p:spPr>
          <a:xfrm>
            <a:off x="6098412" y="729205"/>
            <a:ext cx="2956688" cy="61287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5547F-4EDB-BB73-556E-8E1CFA835DEC}"/>
              </a:ext>
            </a:extLst>
          </p:cNvPr>
          <p:cNvSpPr txBox="1"/>
          <p:nvPr/>
        </p:nvSpPr>
        <p:spPr>
          <a:xfrm>
            <a:off x="7069356" y="951541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2" name="Picture 41" descr="A hand giving money to another hand&#10;&#10;AI-generated content may be incorrect.">
            <a:extLst>
              <a:ext uri="{FF2B5EF4-FFF2-40B4-BE49-F238E27FC236}">
                <a16:creationId xmlns:a16="http://schemas.microsoft.com/office/drawing/2014/main" id="{71B89FB2-CB1E-93B6-1531-F304964D104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56" y="5327022"/>
            <a:ext cx="914400" cy="914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81152BD-D018-3558-B398-5DE4CE153470}"/>
              </a:ext>
            </a:extLst>
          </p:cNvPr>
          <p:cNvSpPr txBox="1"/>
          <p:nvPr/>
        </p:nvSpPr>
        <p:spPr>
          <a:xfrm>
            <a:off x="6424729" y="3699838"/>
            <a:ext cx="217825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Payments</a:t>
            </a: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2A9B90E0-CD94-5065-E32A-B2C78D64EFF0}"/>
              </a:ext>
            </a:extLst>
          </p:cNvPr>
          <p:cNvSpPr/>
          <p:nvPr/>
        </p:nvSpPr>
        <p:spPr>
          <a:xfrm rot="5400000">
            <a:off x="8917483" y="1658903"/>
            <a:ext cx="616561" cy="361861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213CC7-1F41-048F-3717-0126274CEBDF}"/>
              </a:ext>
            </a:extLst>
          </p:cNvPr>
          <p:cNvSpPr/>
          <p:nvPr/>
        </p:nvSpPr>
        <p:spPr>
          <a:xfrm>
            <a:off x="2972605" y="729205"/>
            <a:ext cx="3124200" cy="61287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8671F2-DEE7-9595-85D7-30A9CB0767FA}"/>
              </a:ext>
            </a:extLst>
          </p:cNvPr>
          <p:cNvSpPr txBox="1"/>
          <p:nvPr/>
        </p:nvSpPr>
        <p:spPr>
          <a:xfrm>
            <a:off x="4139124" y="951542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B24E6A-A477-A569-C44D-4B589C3B5F0A}"/>
              </a:ext>
            </a:extLst>
          </p:cNvPr>
          <p:cNvSpPr txBox="1"/>
          <p:nvPr/>
        </p:nvSpPr>
        <p:spPr>
          <a:xfrm>
            <a:off x="3494497" y="3254993"/>
            <a:ext cx="2178254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Matching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648A9200-6771-A727-4164-E2D4083EAC2B}"/>
              </a:ext>
            </a:extLst>
          </p:cNvPr>
          <p:cNvSpPr/>
          <p:nvPr/>
        </p:nvSpPr>
        <p:spPr>
          <a:xfrm rot="5400000">
            <a:off x="5960619" y="1658902"/>
            <a:ext cx="616561" cy="36186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7703FFC-04F1-8FC9-55D5-C86FCFF2D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0" y="5199017"/>
            <a:ext cx="1122928" cy="11229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E1B668-3745-F6C0-2807-E5E228E55A2A}"/>
              </a:ext>
            </a:extLst>
          </p:cNvPr>
          <p:cNvSpPr/>
          <p:nvPr/>
        </p:nvSpPr>
        <p:spPr>
          <a:xfrm>
            <a:off x="0" y="729205"/>
            <a:ext cx="2972604" cy="61287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9594C-CCB5-BE33-4875-C59703AEFB9B}"/>
              </a:ext>
            </a:extLst>
          </p:cNvPr>
          <p:cNvSpPr txBox="1"/>
          <p:nvPr/>
        </p:nvSpPr>
        <p:spPr>
          <a:xfrm>
            <a:off x="1029504" y="951541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00180E-B8C3-DDC6-4772-E2F8630BAFC9}"/>
              </a:ext>
            </a:extLst>
          </p:cNvPr>
          <p:cNvSpPr txBox="1"/>
          <p:nvPr/>
        </p:nvSpPr>
        <p:spPr>
          <a:xfrm>
            <a:off x="520700" y="3429000"/>
            <a:ext cx="190636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Create Invoice </a:t>
            </a:r>
          </a:p>
        </p:txBody>
      </p:sp>
      <p:pic>
        <p:nvPicPr>
          <p:cNvPr id="40" name="Picture 3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6D038F8-A8BA-CB6B-F1F9-91E8C4D33C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4" y="5392544"/>
            <a:ext cx="914400" cy="914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C467036B-A197-C9CC-5CCB-D533A876FEC8}"/>
              </a:ext>
            </a:extLst>
          </p:cNvPr>
          <p:cNvSpPr/>
          <p:nvPr/>
        </p:nvSpPr>
        <p:spPr>
          <a:xfrm rot="5400000">
            <a:off x="2843145" y="1658901"/>
            <a:ext cx="616561" cy="361861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5BD2D5-FDF4-B524-54B0-4C95ACE1D7B3}"/>
              </a:ext>
            </a:extLst>
          </p:cNvPr>
          <p:cNvSpPr txBox="1"/>
          <p:nvPr/>
        </p:nvSpPr>
        <p:spPr>
          <a:xfrm>
            <a:off x="11668604" y="2785825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3AD1A3-9E70-E619-0848-4B2659E5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</p:spTree>
    <p:extLst>
      <p:ext uri="{BB962C8B-B14F-4D97-AF65-F5344CB8AC3E}">
        <p14:creationId xmlns:p14="http://schemas.microsoft.com/office/powerpoint/2010/main" val="106702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B4853-C259-20B4-7FC0-DA941802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6007CA8-79BA-C743-58AB-3A7DF4A930C9}"/>
              </a:ext>
            </a:extLst>
          </p:cNvPr>
          <p:cNvSpPr/>
          <p:nvPr/>
        </p:nvSpPr>
        <p:spPr>
          <a:xfrm rot="5400000">
            <a:off x="12045120" y="1701634"/>
            <a:ext cx="616561" cy="36186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5EBD52-F403-4230-804C-CD346FDF534A}"/>
              </a:ext>
            </a:extLst>
          </p:cNvPr>
          <p:cNvSpPr/>
          <p:nvPr/>
        </p:nvSpPr>
        <p:spPr>
          <a:xfrm>
            <a:off x="8968457" y="729205"/>
            <a:ext cx="3225800" cy="61325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266D5F-8798-2582-AC9E-521EF7879A4A}"/>
              </a:ext>
            </a:extLst>
          </p:cNvPr>
          <p:cNvSpPr txBox="1"/>
          <p:nvPr/>
        </p:nvSpPr>
        <p:spPr>
          <a:xfrm>
            <a:off x="10065201" y="933455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E893C1-F02D-217B-E9C1-8CF5E814CC51}"/>
              </a:ext>
            </a:extLst>
          </p:cNvPr>
          <p:cNvSpPr txBox="1"/>
          <p:nvPr/>
        </p:nvSpPr>
        <p:spPr>
          <a:xfrm>
            <a:off x="9463572" y="3718620"/>
            <a:ext cx="208774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Reports</a:t>
            </a:r>
          </a:p>
        </p:txBody>
      </p:sp>
      <p:pic>
        <p:nvPicPr>
          <p:cNvPr id="44" name="Picture 4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105E2A9-4375-617C-6C53-02A8080485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4" y="5327022"/>
            <a:ext cx="914400" cy="914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E5DC96-F890-106E-99CA-D8581C7F3046}"/>
              </a:ext>
            </a:extLst>
          </p:cNvPr>
          <p:cNvSpPr/>
          <p:nvPr/>
        </p:nvSpPr>
        <p:spPr>
          <a:xfrm>
            <a:off x="6098412" y="729205"/>
            <a:ext cx="2956688" cy="61287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E9BAEF-1F8E-CDCD-1BC3-A1C96C57A7B7}"/>
              </a:ext>
            </a:extLst>
          </p:cNvPr>
          <p:cNvSpPr txBox="1"/>
          <p:nvPr/>
        </p:nvSpPr>
        <p:spPr>
          <a:xfrm>
            <a:off x="7069356" y="951541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2" name="Picture 41" descr="A hand giving money to another hand&#10;&#10;AI-generated content may be incorrect.">
            <a:extLst>
              <a:ext uri="{FF2B5EF4-FFF2-40B4-BE49-F238E27FC236}">
                <a16:creationId xmlns:a16="http://schemas.microsoft.com/office/drawing/2014/main" id="{53F043AA-7439-2403-63BA-010D4596AF4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56" y="5327022"/>
            <a:ext cx="914400" cy="914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1A543FC-5C4E-9A91-322E-A659C8E27A13}"/>
              </a:ext>
            </a:extLst>
          </p:cNvPr>
          <p:cNvSpPr txBox="1"/>
          <p:nvPr/>
        </p:nvSpPr>
        <p:spPr>
          <a:xfrm>
            <a:off x="6424729" y="3699838"/>
            <a:ext cx="217825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Payments</a:t>
            </a: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A1AA45F-8C12-B347-6EC8-3F151CF8514D}"/>
              </a:ext>
            </a:extLst>
          </p:cNvPr>
          <p:cNvSpPr/>
          <p:nvPr/>
        </p:nvSpPr>
        <p:spPr>
          <a:xfrm rot="5400000">
            <a:off x="8917483" y="1658903"/>
            <a:ext cx="616561" cy="361861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33816-7F15-6DF6-F227-E202AF16ABDA}"/>
              </a:ext>
            </a:extLst>
          </p:cNvPr>
          <p:cNvSpPr/>
          <p:nvPr/>
        </p:nvSpPr>
        <p:spPr>
          <a:xfrm>
            <a:off x="2972605" y="729205"/>
            <a:ext cx="3124200" cy="61287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CF96A-DF72-A496-45A7-13DBAE9A5170}"/>
              </a:ext>
            </a:extLst>
          </p:cNvPr>
          <p:cNvSpPr txBox="1"/>
          <p:nvPr/>
        </p:nvSpPr>
        <p:spPr>
          <a:xfrm>
            <a:off x="4139124" y="951542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4A4BCB-DF2F-A743-340F-47EC27EE8510}"/>
              </a:ext>
            </a:extLst>
          </p:cNvPr>
          <p:cNvSpPr txBox="1"/>
          <p:nvPr/>
        </p:nvSpPr>
        <p:spPr>
          <a:xfrm>
            <a:off x="3494497" y="3254993"/>
            <a:ext cx="2178254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Matching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E40EE0F5-B111-EFAB-E8C8-74EF4893A2CE}"/>
              </a:ext>
            </a:extLst>
          </p:cNvPr>
          <p:cNvSpPr/>
          <p:nvPr/>
        </p:nvSpPr>
        <p:spPr>
          <a:xfrm rot="5400000">
            <a:off x="5960619" y="1658902"/>
            <a:ext cx="616561" cy="36186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7743B76-AD5C-4D7A-3EE0-43DB16EB04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0" y="5199017"/>
            <a:ext cx="1122928" cy="11229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E11E63E-8D6A-4855-1500-923F20139077}"/>
              </a:ext>
            </a:extLst>
          </p:cNvPr>
          <p:cNvSpPr txBox="1"/>
          <p:nvPr/>
        </p:nvSpPr>
        <p:spPr>
          <a:xfrm>
            <a:off x="11668604" y="2785825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BBFC2F-2EF5-C44D-0515-57D75D11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E6CEDC-2B0D-B861-C98E-0FCD677D4C7C}"/>
              </a:ext>
            </a:extLst>
          </p:cNvPr>
          <p:cNvSpPr/>
          <p:nvPr/>
        </p:nvSpPr>
        <p:spPr>
          <a:xfrm>
            <a:off x="0" y="729205"/>
            <a:ext cx="2972604" cy="61287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7F488-A7E8-4881-8C7A-49684F6C84AF}"/>
              </a:ext>
            </a:extLst>
          </p:cNvPr>
          <p:cNvSpPr txBox="1"/>
          <p:nvPr/>
        </p:nvSpPr>
        <p:spPr>
          <a:xfrm>
            <a:off x="1029504" y="951541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986B0-EF2C-6875-22B0-C00A2714C02F}"/>
              </a:ext>
            </a:extLst>
          </p:cNvPr>
          <p:cNvSpPr txBox="1"/>
          <p:nvPr/>
        </p:nvSpPr>
        <p:spPr>
          <a:xfrm>
            <a:off x="520700" y="3429000"/>
            <a:ext cx="190636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Create Invoice 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E60953E-3A18-FB75-2910-AED9C45D8435}"/>
              </a:ext>
            </a:extLst>
          </p:cNvPr>
          <p:cNvSpPr/>
          <p:nvPr/>
        </p:nvSpPr>
        <p:spPr>
          <a:xfrm rot="5400000">
            <a:off x="2843145" y="1658901"/>
            <a:ext cx="616561" cy="361861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M.S 1">
            <a:extLst>
              <a:ext uri="{FF2B5EF4-FFF2-40B4-BE49-F238E27FC236}">
                <a16:creationId xmlns:a16="http://schemas.microsoft.com/office/drawing/2014/main" id="{1E1E1CE9-B2ED-8652-F949-004B8FDAFF04}"/>
              </a:ext>
            </a:extLst>
          </p:cNvPr>
          <p:cNvGrpSpPr/>
          <p:nvPr/>
        </p:nvGrpSpPr>
        <p:grpSpPr>
          <a:xfrm>
            <a:off x="446514" y="5707407"/>
            <a:ext cx="2019121" cy="527037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44952AFE-976A-712C-90F6-19A935629C8B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9" name="TextBox 21">
              <a:extLst>
                <a:ext uri="{FF2B5EF4-FFF2-40B4-BE49-F238E27FC236}">
                  <a16:creationId xmlns:a16="http://schemas.microsoft.com/office/drawing/2014/main" id="{784A64FC-FBC7-9583-64E8-8420E3854E6E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Mohamed Said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18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303EB-E6F3-B802-A982-7C3D74DBD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78E034B3-65E6-D394-CAA4-9B891E0F4449}"/>
              </a:ext>
            </a:extLst>
          </p:cNvPr>
          <p:cNvSpPr/>
          <p:nvPr/>
        </p:nvSpPr>
        <p:spPr>
          <a:xfrm rot="5400000">
            <a:off x="12045120" y="1701634"/>
            <a:ext cx="616561" cy="36186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107B25-C189-D645-6638-01570D859DB3}"/>
              </a:ext>
            </a:extLst>
          </p:cNvPr>
          <p:cNvSpPr/>
          <p:nvPr/>
        </p:nvSpPr>
        <p:spPr>
          <a:xfrm>
            <a:off x="8968457" y="729205"/>
            <a:ext cx="3225800" cy="61325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72E73E-4EE4-79CE-F618-A4129E94A06D}"/>
              </a:ext>
            </a:extLst>
          </p:cNvPr>
          <p:cNvSpPr txBox="1"/>
          <p:nvPr/>
        </p:nvSpPr>
        <p:spPr>
          <a:xfrm>
            <a:off x="10065201" y="933455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97CE24-5FF0-DE05-D73A-71D7FFD1F539}"/>
              </a:ext>
            </a:extLst>
          </p:cNvPr>
          <p:cNvSpPr txBox="1"/>
          <p:nvPr/>
        </p:nvSpPr>
        <p:spPr>
          <a:xfrm>
            <a:off x="9463572" y="3718620"/>
            <a:ext cx="208774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Reports</a:t>
            </a:r>
          </a:p>
        </p:txBody>
      </p:sp>
      <p:pic>
        <p:nvPicPr>
          <p:cNvPr id="44" name="Picture 4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D59587B-ED7E-17DF-607A-4A854D4EAF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4" y="5327022"/>
            <a:ext cx="914400" cy="914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C0A8A3F-ED0A-67E9-3F0B-DBBAFF9ED882}"/>
              </a:ext>
            </a:extLst>
          </p:cNvPr>
          <p:cNvSpPr/>
          <p:nvPr/>
        </p:nvSpPr>
        <p:spPr>
          <a:xfrm>
            <a:off x="6098412" y="729205"/>
            <a:ext cx="2956688" cy="61287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AB38A-394F-B326-587D-92C87D1A9BFE}"/>
              </a:ext>
            </a:extLst>
          </p:cNvPr>
          <p:cNvSpPr txBox="1"/>
          <p:nvPr/>
        </p:nvSpPr>
        <p:spPr>
          <a:xfrm>
            <a:off x="7069356" y="951541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2" name="Picture 41" descr="A hand giving money to another hand&#10;&#10;AI-generated content may be incorrect.">
            <a:extLst>
              <a:ext uri="{FF2B5EF4-FFF2-40B4-BE49-F238E27FC236}">
                <a16:creationId xmlns:a16="http://schemas.microsoft.com/office/drawing/2014/main" id="{AF6661B7-BCAA-E028-68B6-A9E3BEE1180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56" y="5327022"/>
            <a:ext cx="914400" cy="914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71CB218-93ED-3BAC-72C2-FD6005C9A236}"/>
              </a:ext>
            </a:extLst>
          </p:cNvPr>
          <p:cNvSpPr txBox="1"/>
          <p:nvPr/>
        </p:nvSpPr>
        <p:spPr>
          <a:xfrm>
            <a:off x="6424729" y="3699838"/>
            <a:ext cx="217825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Payments</a:t>
            </a: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A6A30848-1E1E-C5A7-36C6-7C3952276FF6}"/>
              </a:ext>
            </a:extLst>
          </p:cNvPr>
          <p:cNvSpPr/>
          <p:nvPr/>
        </p:nvSpPr>
        <p:spPr>
          <a:xfrm rot="5400000">
            <a:off x="8917483" y="1658903"/>
            <a:ext cx="616561" cy="361861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416D2F-470B-35BD-7AE4-1D35C161665C}"/>
              </a:ext>
            </a:extLst>
          </p:cNvPr>
          <p:cNvSpPr/>
          <p:nvPr/>
        </p:nvSpPr>
        <p:spPr>
          <a:xfrm>
            <a:off x="2972605" y="729205"/>
            <a:ext cx="3124200" cy="61287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4F0CB-E5D0-7FDD-4CC2-34EB3F498969}"/>
              </a:ext>
            </a:extLst>
          </p:cNvPr>
          <p:cNvSpPr txBox="1"/>
          <p:nvPr/>
        </p:nvSpPr>
        <p:spPr>
          <a:xfrm>
            <a:off x="4139124" y="951542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2B4921-1839-1A55-30F0-A5EAA8EE6467}"/>
              </a:ext>
            </a:extLst>
          </p:cNvPr>
          <p:cNvSpPr txBox="1"/>
          <p:nvPr/>
        </p:nvSpPr>
        <p:spPr>
          <a:xfrm>
            <a:off x="3494497" y="3254993"/>
            <a:ext cx="2178254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Matching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7794E21-3A30-1BE9-7AE4-4A9E9760F269}"/>
              </a:ext>
            </a:extLst>
          </p:cNvPr>
          <p:cNvSpPr/>
          <p:nvPr/>
        </p:nvSpPr>
        <p:spPr>
          <a:xfrm rot="5400000">
            <a:off x="5960619" y="1658902"/>
            <a:ext cx="616561" cy="36186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E1ACFD-1D4C-A957-8E0C-9DFC76CA5C74}"/>
              </a:ext>
            </a:extLst>
          </p:cNvPr>
          <p:cNvSpPr txBox="1"/>
          <p:nvPr/>
        </p:nvSpPr>
        <p:spPr>
          <a:xfrm>
            <a:off x="11668604" y="2785825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1525D-2404-106A-6D73-39AA759B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15BD20-624A-4E88-2B01-E489437DC21E}"/>
              </a:ext>
            </a:extLst>
          </p:cNvPr>
          <p:cNvSpPr/>
          <p:nvPr/>
        </p:nvSpPr>
        <p:spPr>
          <a:xfrm>
            <a:off x="0" y="729205"/>
            <a:ext cx="2972604" cy="61287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E5BB2-917B-D33E-3119-886259B5243C}"/>
              </a:ext>
            </a:extLst>
          </p:cNvPr>
          <p:cNvSpPr txBox="1"/>
          <p:nvPr/>
        </p:nvSpPr>
        <p:spPr>
          <a:xfrm>
            <a:off x="1029504" y="951541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4714D3-9808-F9D3-A873-273D204D05CE}"/>
              </a:ext>
            </a:extLst>
          </p:cNvPr>
          <p:cNvSpPr txBox="1"/>
          <p:nvPr/>
        </p:nvSpPr>
        <p:spPr>
          <a:xfrm>
            <a:off x="520700" y="3429000"/>
            <a:ext cx="190636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Create Invoice 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83F4F8D-F11B-78CF-375E-9CF80C71CCF0}"/>
              </a:ext>
            </a:extLst>
          </p:cNvPr>
          <p:cNvSpPr/>
          <p:nvPr/>
        </p:nvSpPr>
        <p:spPr>
          <a:xfrm rot="5400000">
            <a:off x="2843145" y="1658901"/>
            <a:ext cx="616561" cy="361861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M.S 1">
            <a:extLst>
              <a:ext uri="{FF2B5EF4-FFF2-40B4-BE49-F238E27FC236}">
                <a16:creationId xmlns:a16="http://schemas.microsoft.com/office/drawing/2014/main" id="{D273F488-50CC-7CA1-958E-45616FC70B32}"/>
              </a:ext>
            </a:extLst>
          </p:cNvPr>
          <p:cNvGrpSpPr/>
          <p:nvPr/>
        </p:nvGrpSpPr>
        <p:grpSpPr>
          <a:xfrm>
            <a:off x="446514" y="5707407"/>
            <a:ext cx="2019121" cy="527037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FF47C8A0-8BF4-7424-F37B-AD80389EC040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9" name="TextBox 21">
              <a:extLst>
                <a:ext uri="{FF2B5EF4-FFF2-40B4-BE49-F238E27FC236}">
                  <a16:creationId xmlns:a16="http://schemas.microsoft.com/office/drawing/2014/main" id="{6C76353F-A98E-9343-9DE1-CB94BF4CB336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Mohamed Said</a:t>
              </a:r>
            </a:p>
          </p:txBody>
        </p:sp>
      </p:grpSp>
      <p:grpSp>
        <p:nvGrpSpPr>
          <p:cNvPr id="3" name="B.S">
            <a:extLst>
              <a:ext uri="{FF2B5EF4-FFF2-40B4-BE49-F238E27FC236}">
                <a16:creationId xmlns:a16="http://schemas.microsoft.com/office/drawing/2014/main" id="{9DB38AE5-AFBC-1BBD-8DC4-A52D8BD1602B}"/>
              </a:ext>
            </a:extLst>
          </p:cNvPr>
          <p:cNvGrpSpPr/>
          <p:nvPr/>
        </p:nvGrpSpPr>
        <p:grpSpPr>
          <a:xfrm>
            <a:off x="3653027" y="5707408"/>
            <a:ext cx="2019118" cy="527036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14B759F6-FF67-7FB4-F5BC-6652E400095F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" name="TextBox 24">
              <a:extLst>
                <a:ext uri="{FF2B5EF4-FFF2-40B4-BE49-F238E27FC236}">
                  <a16:creationId xmlns:a16="http://schemas.microsoft.com/office/drawing/2014/main" id="{211A497F-07C9-3E6B-E83E-371E46618025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Beshoy Essa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41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74AB5-D2F5-C7DB-C64F-FB5C166F3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CBEC0E4-D0A8-7303-ACD1-ECA7E61451DA}"/>
              </a:ext>
            </a:extLst>
          </p:cNvPr>
          <p:cNvSpPr/>
          <p:nvPr/>
        </p:nvSpPr>
        <p:spPr>
          <a:xfrm rot="5400000">
            <a:off x="12045120" y="1701634"/>
            <a:ext cx="616561" cy="36186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7FA87A-D474-5F6C-37B2-F504CDBE3F44}"/>
              </a:ext>
            </a:extLst>
          </p:cNvPr>
          <p:cNvSpPr/>
          <p:nvPr/>
        </p:nvSpPr>
        <p:spPr>
          <a:xfrm>
            <a:off x="8968457" y="729205"/>
            <a:ext cx="3225800" cy="61325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95AD9-5BA4-107F-0601-2487E9BB432D}"/>
              </a:ext>
            </a:extLst>
          </p:cNvPr>
          <p:cNvSpPr txBox="1"/>
          <p:nvPr/>
        </p:nvSpPr>
        <p:spPr>
          <a:xfrm>
            <a:off x="10065201" y="933455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C0A086-D5BF-B67B-3A2B-073322156C53}"/>
              </a:ext>
            </a:extLst>
          </p:cNvPr>
          <p:cNvSpPr txBox="1"/>
          <p:nvPr/>
        </p:nvSpPr>
        <p:spPr>
          <a:xfrm>
            <a:off x="9463572" y="3718620"/>
            <a:ext cx="208774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Reports</a:t>
            </a:r>
          </a:p>
        </p:txBody>
      </p:sp>
      <p:pic>
        <p:nvPicPr>
          <p:cNvPr id="44" name="Picture 4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A874171-83F8-E893-D8DB-E176598CD1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4" y="5327022"/>
            <a:ext cx="914400" cy="914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845B6EC-836C-5F55-3C1B-0F55D2B65C4E}"/>
              </a:ext>
            </a:extLst>
          </p:cNvPr>
          <p:cNvSpPr/>
          <p:nvPr/>
        </p:nvSpPr>
        <p:spPr>
          <a:xfrm>
            <a:off x="6098412" y="729205"/>
            <a:ext cx="2956688" cy="61287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401EE8-E3A0-078C-08A5-147FD86525DA}"/>
              </a:ext>
            </a:extLst>
          </p:cNvPr>
          <p:cNvSpPr txBox="1"/>
          <p:nvPr/>
        </p:nvSpPr>
        <p:spPr>
          <a:xfrm>
            <a:off x="7069356" y="951541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EB8CB9-E93D-904E-5149-7DE638B393B0}"/>
              </a:ext>
            </a:extLst>
          </p:cNvPr>
          <p:cNvSpPr txBox="1"/>
          <p:nvPr/>
        </p:nvSpPr>
        <p:spPr>
          <a:xfrm>
            <a:off x="6424729" y="3699838"/>
            <a:ext cx="217825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Payments</a:t>
            </a: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0A0807C5-69AA-8740-2E71-B6AF82BA4B64}"/>
              </a:ext>
            </a:extLst>
          </p:cNvPr>
          <p:cNvSpPr/>
          <p:nvPr/>
        </p:nvSpPr>
        <p:spPr>
          <a:xfrm rot="5400000">
            <a:off x="8917483" y="1658903"/>
            <a:ext cx="616561" cy="361861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B6B99A-04E6-8AF2-C8EA-9976AF76CADC}"/>
              </a:ext>
            </a:extLst>
          </p:cNvPr>
          <p:cNvSpPr/>
          <p:nvPr/>
        </p:nvSpPr>
        <p:spPr>
          <a:xfrm>
            <a:off x="2972605" y="729205"/>
            <a:ext cx="3124200" cy="61287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EDC91E-C9F5-C4D5-7416-ED7280D6F5C9}"/>
              </a:ext>
            </a:extLst>
          </p:cNvPr>
          <p:cNvSpPr txBox="1"/>
          <p:nvPr/>
        </p:nvSpPr>
        <p:spPr>
          <a:xfrm>
            <a:off x="4139124" y="951542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0B7350-9228-78AD-C78E-D86B358848D4}"/>
              </a:ext>
            </a:extLst>
          </p:cNvPr>
          <p:cNvSpPr txBox="1"/>
          <p:nvPr/>
        </p:nvSpPr>
        <p:spPr>
          <a:xfrm>
            <a:off x="3494497" y="3254993"/>
            <a:ext cx="2178254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Matching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8E5D0100-86BE-06F8-9B58-20B310E7AB09}"/>
              </a:ext>
            </a:extLst>
          </p:cNvPr>
          <p:cNvSpPr/>
          <p:nvPr/>
        </p:nvSpPr>
        <p:spPr>
          <a:xfrm rot="5400000">
            <a:off x="5960619" y="1658902"/>
            <a:ext cx="616561" cy="36186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F9FA5E-11F1-F5CE-1118-C889C2B6FAA8}"/>
              </a:ext>
            </a:extLst>
          </p:cNvPr>
          <p:cNvSpPr txBox="1"/>
          <p:nvPr/>
        </p:nvSpPr>
        <p:spPr>
          <a:xfrm>
            <a:off x="11668604" y="2785825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6DC368-2028-EE35-20CA-281933213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A863C5-72F5-516E-BD57-937AEA2349FC}"/>
              </a:ext>
            </a:extLst>
          </p:cNvPr>
          <p:cNvSpPr/>
          <p:nvPr/>
        </p:nvSpPr>
        <p:spPr>
          <a:xfrm>
            <a:off x="0" y="729205"/>
            <a:ext cx="2972604" cy="61287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209ABC-8553-4FED-700B-072CA2793886}"/>
              </a:ext>
            </a:extLst>
          </p:cNvPr>
          <p:cNvSpPr txBox="1"/>
          <p:nvPr/>
        </p:nvSpPr>
        <p:spPr>
          <a:xfrm>
            <a:off x="1029504" y="951541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838B8-FA21-7BD5-23AF-0C5F8F89972F}"/>
              </a:ext>
            </a:extLst>
          </p:cNvPr>
          <p:cNvSpPr txBox="1"/>
          <p:nvPr/>
        </p:nvSpPr>
        <p:spPr>
          <a:xfrm>
            <a:off x="520700" y="3429000"/>
            <a:ext cx="190636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Create Invoice 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7322DE70-3E92-F14F-882E-49EE9C52F7DF}"/>
              </a:ext>
            </a:extLst>
          </p:cNvPr>
          <p:cNvSpPr/>
          <p:nvPr/>
        </p:nvSpPr>
        <p:spPr>
          <a:xfrm rot="5400000">
            <a:off x="2843145" y="1658901"/>
            <a:ext cx="616561" cy="361861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M.S 1">
            <a:extLst>
              <a:ext uri="{FF2B5EF4-FFF2-40B4-BE49-F238E27FC236}">
                <a16:creationId xmlns:a16="http://schemas.microsoft.com/office/drawing/2014/main" id="{C7C282F2-F099-BB3C-379A-5539CCDF0414}"/>
              </a:ext>
            </a:extLst>
          </p:cNvPr>
          <p:cNvGrpSpPr/>
          <p:nvPr/>
        </p:nvGrpSpPr>
        <p:grpSpPr>
          <a:xfrm>
            <a:off x="446514" y="5707407"/>
            <a:ext cx="2019121" cy="527037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00D266B0-974F-8A53-6117-E236F79B48FE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9" name="TextBox 21">
              <a:extLst>
                <a:ext uri="{FF2B5EF4-FFF2-40B4-BE49-F238E27FC236}">
                  <a16:creationId xmlns:a16="http://schemas.microsoft.com/office/drawing/2014/main" id="{15181E5F-C393-2363-46A7-778700FAC8DE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Mohamed Said</a:t>
              </a:r>
            </a:p>
          </p:txBody>
        </p:sp>
      </p:grpSp>
      <p:grpSp>
        <p:nvGrpSpPr>
          <p:cNvPr id="3" name="B.S">
            <a:extLst>
              <a:ext uri="{FF2B5EF4-FFF2-40B4-BE49-F238E27FC236}">
                <a16:creationId xmlns:a16="http://schemas.microsoft.com/office/drawing/2014/main" id="{F6F2F4D6-2D26-5020-0592-79512FCCAF1D}"/>
              </a:ext>
            </a:extLst>
          </p:cNvPr>
          <p:cNvGrpSpPr/>
          <p:nvPr/>
        </p:nvGrpSpPr>
        <p:grpSpPr>
          <a:xfrm>
            <a:off x="3653027" y="5707407"/>
            <a:ext cx="2019118" cy="527036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7C747B3-49C7-24EE-DC72-9B5C189C0AA5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" name="TextBox 24">
              <a:extLst>
                <a:ext uri="{FF2B5EF4-FFF2-40B4-BE49-F238E27FC236}">
                  <a16:creationId xmlns:a16="http://schemas.microsoft.com/office/drawing/2014/main" id="{F5258CFF-CF7A-83E0-5308-027DD4CFC1A8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Beshoy Essa</a:t>
              </a:r>
            </a:p>
          </p:txBody>
        </p:sp>
      </p:grpSp>
      <p:grpSp>
        <p:nvGrpSpPr>
          <p:cNvPr id="17" name="B.S">
            <a:extLst>
              <a:ext uri="{FF2B5EF4-FFF2-40B4-BE49-F238E27FC236}">
                <a16:creationId xmlns:a16="http://schemas.microsoft.com/office/drawing/2014/main" id="{1181935D-4FBB-9619-C444-1315984C00F1}"/>
              </a:ext>
            </a:extLst>
          </p:cNvPr>
          <p:cNvGrpSpPr/>
          <p:nvPr/>
        </p:nvGrpSpPr>
        <p:grpSpPr>
          <a:xfrm>
            <a:off x="6666484" y="5707407"/>
            <a:ext cx="2019118" cy="527036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D70461A9-9FF5-AB17-9BE0-289681A75FAC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3EF05A10-6450-919D-6CC5-20A19E80650A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Abdelrahman Baraka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54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2FA97-20A4-DAD0-916C-B7C1DC757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0474B1EB-9AB5-4EE9-8D37-345FB55C3C86}"/>
              </a:ext>
            </a:extLst>
          </p:cNvPr>
          <p:cNvSpPr/>
          <p:nvPr/>
        </p:nvSpPr>
        <p:spPr>
          <a:xfrm rot="5400000">
            <a:off x="12045120" y="1701634"/>
            <a:ext cx="616561" cy="36186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8DA128-BFF9-5618-2057-3BC8A2A772F1}"/>
              </a:ext>
            </a:extLst>
          </p:cNvPr>
          <p:cNvSpPr/>
          <p:nvPr/>
        </p:nvSpPr>
        <p:spPr>
          <a:xfrm>
            <a:off x="8968457" y="729205"/>
            <a:ext cx="3225800" cy="61325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04FD6-6A6E-CE7D-96B3-658E5AA989E6}"/>
              </a:ext>
            </a:extLst>
          </p:cNvPr>
          <p:cNvSpPr txBox="1"/>
          <p:nvPr/>
        </p:nvSpPr>
        <p:spPr>
          <a:xfrm>
            <a:off x="10065201" y="933455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28BA99-A41B-3958-AE20-868EF02E83DA}"/>
              </a:ext>
            </a:extLst>
          </p:cNvPr>
          <p:cNvSpPr txBox="1"/>
          <p:nvPr/>
        </p:nvSpPr>
        <p:spPr>
          <a:xfrm>
            <a:off x="9463572" y="3718620"/>
            <a:ext cx="208774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Reports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033142-B0A6-2D5B-6F66-3A2A4B9EA792}"/>
              </a:ext>
            </a:extLst>
          </p:cNvPr>
          <p:cNvSpPr/>
          <p:nvPr/>
        </p:nvSpPr>
        <p:spPr>
          <a:xfrm>
            <a:off x="6098412" y="729205"/>
            <a:ext cx="2956688" cy="61287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EDCB3-195B-15A9-79B5-E72955BFE02D}"/>
              </a:ext>
            </a:extLst>
          </p:cNvPr>
          <p:cNvSpPr txBox="1"/>
          <p:nvPr/>
        </p:nvSpPr>
        <p:spPr>
          <a:xfrm>
            <a:off x="7069356" y="951541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9CDDB3-F6E5-45CC-6D46-3C60F297A784}"/>
              </a:ext>
            </a:extLst>
          </p:cNvPr>
          <p:cNvSpPr txBox="1"/>
          <p:nvPr/>
        </p:nvSpPr>
        <p:spPr>
          <a:xfrm>
            <a:off x="6424729" y="3699838"/>
            <a:ext cx="217825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Payments</a:t>
            </a: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2E109FA6-829C-B398-57AA-79C7D8D10BD6}"/>
              </a:ext>
            </a:extLst>
          </p:cNvPr>
          <p:cNvSpPr/>
          <p:nvPr/>
        </p:nvSpPr>
        <p:spPr>
          <a:xfrm rot="5400000">
            <a:off x="8917483" y="1658903"/>
            <a:ext cx="616561" cy="361861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4E8686-6DBD-37F6-847B-3545D860C43C}"/>
              </a:ext>
            </a:extLst>
          </p:cNvPr>
          <p:cNvSpPr/>
          <p:nvPr/>
        </p:nvSpPr>
        <p:spPr>
          <a:xfrm>
            <a:off x="2972605" y="729205"/>
            <a:ext cx="3124200" cy="61287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4D02B-16CE-5E9D-32E2-DA9373A8B537}"/>
              </a:ext>
            </a:extLst>
          </p:cNvPr>
          <p:cNvSpPr txBox="1"/>
          <p:nvPr/>
        </p:nvSpPr>
        <p:spPr>
          <a:xfrm>
            <a:off x="4139124" y="951542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FA928E-D107-F594-1637-5E2C98F556A1}"/>
              </a:ext>
            </a:extLst>
          </p:cNvPr>
          <p:cNvSpPr txBox="1"/>
          <p:nvPr/>
        </p:nvSpPr>
        <p:spPr>
          <a:xfrm>
            <a:off x="3494497" y="3254993"/>
            <a:ext cx="2178254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Matching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763653E-6B23-B190-75A4-7598FDF1A411}"/>
              </a:ext>
            </a:extLst>
          </p:cNvPr>
          <p:cNvSpPr/>
          <p:nvPr/>
        </p:nvSpPr>
        <p:spPr>
          <a:xfrm rot="5400000">
            <a:off x="5960619" y="1658902"/>
            <a:ext cx="616561" cy="36186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35E7FE-0957-9677-E275-3C0610BF3962}"/>
              </a:ext>
            </a:extLst>
          </p:cNvPr>
          <p:cNvSpPr txBox="1"/>
          <p:nvPr/>
        </p:nvSpPr>
        <p:spPr>
          <a:xfrm>
            <a:off x="11668604" y="2785825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E1A300-4308-1457-02DF-FD61467B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E52161-D676-0095-B0A0-8BFEC855E762}"/>
              </a:ext>
            </a:extLst>
          </p:cNvPr>
          <p:cNvSpPr/>
          <p:nvPr/>
        </p:nvSpPr>
        <p:spPr>
          <a:xfrm>
            <a:off x="0" y="729205"/>
            <a:ext cx="2972604" cy="61287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CB3A18-35FE-8691-D94C-049012800791}"/>
              </a:ext>
            </a:extLst>
          </p:cNvPr>
          <p:cNvSpPr txBox="1"/>
          <p:nvPr/>
        </p:nvSpPr>
        <p:spPr>
          <a:xfrm>
            <a:off x="1029504" y="951541"/>
            <a:ext cx="8890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8495A3-8291-ACED-A54A-823BF00BFB29}"/>
              </a:ext>
            </a:extLst>
          </p:cNvPr>
          <p:cNvSpPr txBox="1"/>
          <p:nvPr/>
        </p:nvSpPr>
        <p:spPr>
          <a:xfrm>
            <a:off x="520700" y="3429000"/>
            <a:ext cx="190636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Create Invoice 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FC1FDF22-EDEB-D7F7-720D-03299A9AD9F7}"/>
              </a:ext>
            </a:extLst>
          </p:cNvPr>
          <p:cNvSpPr/>
          <p:nvPr/>
        </p:nvSpPr>
        <p:spPr>
          <a:xfrm rot="5400000">
            <a:off x="2843145" y="1658901"/>
            <a:ext cx="616561" cy="361861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M.S 1">
            <a:extLst>
              <a:ext uri="{FF2B5EF4-FFF2-40B4-BE49-F238E27FC236}">
                <a16:creationId xmlns:a16="http://schemas.microsoft.com/office/drawing/2014/main" id="{3A7D55C3-2FD5-9A6B-C4D7-329476B74652}"/>
              </a:ext>
            </a:extLst>
          </p:cNvPr>
          <p:cNvGrpSpPr/>
          <p:nvPr/>
        </p:nvGrpSpPr>
        <p:grpSpPr>
          <a:xfrm>
            <a:off x="446514" y="5707407"/>
            <a:ext cx="2019121" cy="527037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BF95F273-B483-76AC-A6CD-51754258ECC8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9" name="TextBox 21">
              <a:extLst>
                <a:ext uri="{FF2B5EF4-FFF2-40B4-BE49-F238E27FC236}">
                  <a16:creationId xmlns:a16="http://schemas.microsoft.com/office/drawing/2014/main" id="{8A522F5B-8796-A867-E079-572F06E7482E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Mohamed Said</a:t>
              </a:r>
            </a:p>
          </p:txBody>
        </p:sp>
      </p:grpSp>
      <p:grpSp>
        <p:nvGrpSpPr>
          <p:cNvPr id="3" name="B.S">
            <a:extLst>
              <a:ext uri="{FF2B5EF4-FFF2-40B4-BE49-F238E27FC236}">
                <a16:creationId xmlns:a16="http://schemas.microsoft.com/office/drawing/2014/main" id="{AC32750C-3A2A-18AF-EF3E-F8478D688DBB}"/>
              </a:ext>
            </a:extLst>
          </p:cNvPr>
          <p:cNvGrpSpPr/>
          <p:nvPr/>
        </p:nvGrpSpPr>
        <p:grpSpPr>
          <a:xfrm>
            <a:off x="3653027" y="5707407"/>
            <a:ext cx="2019118" cy="527036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0D09684C-C55D-C385-D24A-37309BB6D54E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" name="TextBox 24">
              <a:extLst>
                <a:ext uri="{FF2B5EF4-FFF2-40B4-BE49-F238E27FC236}">
                  <a16:creationId xmlns:a16="http://schemas.microsoft.com/office/drawing/2014/main" id="{66FDBC00-C88F-B813-9AAF-362B073F1961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Beshoy Essa</a:t>
              </a:r>
            </a:p>
          </p:txBody>
        </p:sp>
      </p:grpSp>
      <p:grpSp>
        <p:nvGrpSpPr>
          <p:cNvPr id="17" name="B.S">
            <a:extLst>
              <a:ext uri="{FF2B5EF4-FFF2-40B4-BE49-F238E27FC236}">
                <a16:creationId xmlns:a16="http://schemas.microsoft.com/office/drawing/2014/main" id="{2230DF6D-F5EE-6AB1-D16D-F8CA8627AD5F}"/>
              </a:ext>
            </a:extLst>
          </p:cNvPr>
          <p:cNvGrpSpPr/>
          <p:nvPr/>
        </p:nvGrpSpPr>
        <p:grpSpPr>
          <a:xfrm>
            <a:off x="6666484" y="5707407"/>
            <a:ext cx="2019118" cy="527036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FB317158-3369-D051-48A5-62479F129DA6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A85068E8-2842-A9AC-9343-BCBF92D8F1C2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Abdelrahman Baraka</a:t>
              </a:r>
            </a:p>
          </p:txBody>
        </p:sp>
      </p:grpSp>
      <p:grpSp>
        <p:nvGrpSpPr>
          <p:cNvPr id="10" name="B.S">
            <a:extLst>
              <a:ext uri="{FF2B5EF4-FFF2-40B4-BE49-F238E27FC236}">
                <a16:creationId xmlns:a16="http://schemas.microsoft.com/office/drawing/2014/main" id="{C1B87738-4FB2-ADD8-3BFB-5A416B5BCDF7}"/>
              </a:ext>
            </a:extLst>
          </p:cNvPr>
          <p:cNvGrpSpPr/>
          <p:nvPr/>
        </p:nvGrpSpPr>
        <p:grpSpPr>
          <a:xfrm>
            <a:off x="9615119" y="5707407"/>
            <a:ext cx="2019118" cy="527036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844ACB2-FBC3-3C98-310A-8EFCC5CF439E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FDA490E9-3DF8-8355-CD97-1192AD94F5B5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Ahmed Salah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814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6EECC-07DD-EF14-CE1F-26A30041E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4">
            <a:extLst>
              <a:ext uri="{FF2B5EF4-FFF2-40B4-BE49-F238E27FC236}">
                <a16:creationId xmlns:a16="http://schemas.microsoft.com/office/drawing/2014/main" id="{F54C44FA-E509-704C-2765-B3BEA9BE1CC0}"/>
              </a:ext>
            </a:extLst>
          </p:cNvPr>
          <p:cNvGrpSpPr/>
          <p:nvPr/>
        </p:nvGrpSpPr>
        <p:grpSpPr>
          <a:xfrm>
            <a:off x="12325432" y="729205"/>
            <a:ext cx="3578574" cy="6132587"/>
            <a:chOff x="8602983" y="725413"/>
            <a:chExt cx="3578574" cy="6132587"/>
          </a:xfrm>
        </p:grpSpPr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AAD98F5D-56B9-7A41-DE78-A9247E520ECF}"/>
                </a:ext>
              </a:extLst>
            </p:cNvPr>
            <p:cNvSpPr/>
            <p:nvPr/>
          </p:nvSpPr>
          <p:spPr>
            <a:xfrm rot="5400000">
              <a:off x="11692346" y="1697842"/>
              <a:ext cx="616561" cy="361861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B639D3-0674-E8D7-1BF1-5D7EA6F4403F}"/>
                </a:ext>
              </a:extLst>
            </p:cNvPr>
            <p:cNvSpPr/>
            <p:nvPr/>
          </p:nvSpPr>
          <p:spPr>
            <a:xfrm>
              <a:off x="8602983" y="725413"/>
              <a:ext cx="3225800" cy="613258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C5B3E-DE00-1C75-F3E2-1AAEE30BB994}"/>
                </a:ext>
              </a:extLst>
            </p:cNvPr>
            <p:cNvSpPr txBox="1"/>
            <p:nvPr/>
          </p:nvSpPr>
          <p:spPr>
            <a:xfrm>
              <a:off x="9699727" y="929663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06654E-B3C4-1DC4-EBA3-6990A4011303}"/>
                </a:ext>
              </a:extLst>
            </p:cNvPr>
            <p:cNvSpPr txBox="1"/>
            <p:nvPr/>
          </p:nvSpPr>
          <p:spPr>
            <a:xfrm>
              <a:off x="9098098" y="3714828"/>
              <a:ext cx="2087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Reports</a:t>
              </a:r>
            </a:p>
          </p:txBody>
        </p:sp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BF050C2E-84DD-D09B-EA79-AE1C7222B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770" y="5323230"/>
              <a:ext cx="914400" cy="914400"/>
            </a:xfrm>
            <a:prstGeom prst="rect">
              <a:avLst/>
            </a:prstGeom>
            <a:noFill/>
          </p:spPr>
        </p:pic>
      </p:grpSp>
      <p:grpSp>
        <p:nvGrpSpPr>
          <p:cNvPr id="51" name="3">
            <a:extLst>
              <a:ext uri="{FF2B5EF4-FFF2-40B4-BE49-F238E27FC236}">
                <a16:creationId xmlns:a16="http://schemas.microsoft.com/office/drawing/2014/main" id="{9F8443B2-6693-2633-EAE6-166EED7FD4A5}"/>
              </a:ext>
            </a:extLst>
          </p:cNvPr>
          <p:cNvGrpSpPr/>
          <p:nvPr/>
        </p:nvGrpSpPr>
        <p:grpSpPr>
          <a:xfrm>
            <a:off x="12684800" y="729205"/>
            <a:ext cx="3219206" cy="6128795"/>
            <a:chOff x="6098412" y="729205"/>
            <a:chExt cx="3219206" cy="61287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5AD5F-E0A5-DB4A-ED99-D906CD2C6947}"/>
                </a:ext>
              </a:extLst>
            </p:cNvPr>
            <p:cNvSpPr/>
            <p:nvPr/>
          </p:nvSpPr>
          <p:spPr>
            <a:xfrm>
              <a:off x="6098412" y="729205"/>
              <a:ext cx="2956688" cy="612879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0219AB-2252-16FB-B223-B47EA4FE8946}"/>
                </a:ext>
              </a:extLst>
            </p:cNvPr>
            <p:cNvSpPr txBox="1"/>
            <p:nvPr/>
          </p:nvSpPr>
          <p:spPr>
            <a:xfrm>
              <a:off x="7069356" y="951541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42" name="Picture 41" descr="A hand giving money to another hand&#10;&#10;AI-generated content may be incorrect.">
              <a:extLst>
                <a:ext uri="{FF2B5EF4-FFF2-40B4-BE49-F238E27FC236}">
                  <a16:creationId xmlns:a16="http://schemas.microsoft.com/office/drawing/2014/main" id="{FE646B8F-57A1-21B4-B42D-84009454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656" y="5327022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81453D-1B5C-D639-5881-3E3EE4A992DD}"/>
                </a:ext>
              </a:extLst>
            </p:cNvPr>
            <p:cNvSpPr txBox="1"/>
            <p:nvPr/>
          </p:nvSpPr>
          <p:spPr>
            <a:xfrm>
              <a:off x="6424729" y="3699838"/>
              <a:ext cx="2178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Payments</a:t>
              </a: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3A1ACD12-13A1-89CF-D938-48E80BC1D542}"/>
                </a:ext>
              </a:extLst>
            </p:cNvPr>
            <p:cNvSpPr/>
            <p:nvPr/>
          </p:nvSpPr>
          <p:spPr>
            <a:xfrm rot="5400000">
              <a:off x="8828407" y="1658903"/>
              <a:ext cx="616561" cy="361861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55F985-5491-D9F7-32D6-76B089844F95}"/>
              </a:ext>
            </a:extLst>
          </p:cNvPr>
          <p:cNvGrpSpPr/>
          <p:nvPr/>
        </p:nvGrpSpPr>
        <p:grpSpPr>
          <a:xfrm>
            <a:off x="12426781" y="729205"/>
            <a:ext cx="3477225" cy="6128795"/>
            <a:chOff x="2972605" y="729205"/>
            <a:chExt cx="3477225" cy="61287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AB8830-1673-7FDF-C083-70D1FE1B8F14}"/>
                </a:ext>
              </a:extLst>
            </p:cNvPr>
            <p:cNvSpPr/>
            <p:nvPr/>
          </p:nvSpPr>
          <p:spPr>
            <a:xfrm>
              <a:off x="2972605" y="729205"/>
              <a:ext cx="3124200" cy="61287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A7B70A-CD40-D146-B880-7DC9C7794A86}"/>
                </a:ext>
              </a:extLst>
            </p:cNvPr>
            <p:cNvSpPr txBox="1"/>
            <p:nvPr/>
          </p:nvSpPr>
          <p:spPr>
            <a:xfrm>
              <a:off x="4139124" y="951542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C4617B0-16DF-1C14-C16C-DBA72C80A1A1}"/>
                </a:ext>
              </a:extLst>
            </p:cNvPr>
            <p:cNvSpPr txBox="1"/>
            <p:nvPr/>
          </p:nvSpPr>
          <p:spPr>
            <a:xfrm>
              <a:off x="3494497" y="3254993"/>
              <a:ext cx="2178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PO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Matching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25198072-E648-9D56-2E5B-84BD927CF482}"/>
                </a:ext>
              </a:extLst>
            </p:cNvPr>
            <p:cNvSpPr/>
            <p:nvPr/>
          </p:nvSpPr>
          <p:spPr>
            <a:xfrm rot="5400000">
              <a:off x="5960619" y="1658902"/>
              <a:ext cx="616561" cy="361861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3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ADB47A12-F527-F549-2FA5-66DF24F42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99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160" y="5199017"/>
              <a:ext cx="1122928" cy="1122928"/>
            </a:xfrm>
            <a:prstGeom prst="rect">
              <a:avLst/>
            </a:prstGeom>
            <a:noFill/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0F482C-D445-17A8-EFCC-CAD30B73DA04}"/>
              </a:ext>
            </a:extLst>
          </p:cNvPr>
          <p:cNvGrpSpPr/>
          <p:nvPr/>
        </p:nvGrpSpPr>
        <p:grpSpPr>
          <a:xfrm>
            <a:off x="12571650" y="729205"/>
            <a:ext cx="3332356" cy="6128795"/>
            <a:chOff x="0" y="729205"/>
            <a:chExt cx="3332356" cy="61287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45404E-9CA1-ACF0-A9A2-10264236958A}"/>
                </a:ext>
              </a:extLst>
            </p:cNvPr>
            <p:cNvSpPr/>
            <p:nvPr/>
          </p:nvSpPr>
          <p:spPr>
            <a:xfrm>
              <a:off x="0" y="729205"/>
              <a:ext cx="2972604" cy="6128795"/>
            </a:xfrm>
            <a:prstGeom prst="rect">
              <a:avLst/>
            </a:prstGeom>
            <a:solidFill>
              <a:srgbClr val="E1CB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1F4D9B-C1F6-1675-E374-FC958F4D3C69}"/>
                </a:ext>
              </a:extLst>
            </p:cNvPr>
            <p:cNvSpPr txBox="1"/>
            <p:nvPr/>
          </p:nvSpPr>
          <p:spPr>
            <a:xfrm>
              <a:off x="1029504" y="951541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016F79-DA8C-144D-438A-96EDB7DECA33}"/>
                </a:ext>
              </a:extLst>
            </p:cNvPr>
            <p:cNvSpPr txBox="1"/>
            <p:nvPr/>
          </p:nvSpPr>
          <p:spPr>
            <a:xfrm>
              <a:off x="520700" y="3429000"/>
              <a:ext cx="19063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Create Invoice </a:t>
              </a:r>
            </a:p>
          </p:txBody>
        </p:sp>
        <p:pic>
          <p:nvPicPr>
            <p:cNvPr id="40" name="Picture 3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B8670DB-7709-B67E-1AA4-84A4C9A72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34" y="5392544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F31A7227-B30D-EACA-1386-9DA9E67C569A}"/>
                </a:ext>
              </a:extLst>
            </p:cNvPr>
            <p:cNvSpPr/>
            <p:nvPr/>
          </p:nvSpPr>
          <p:spPr>
            <a:xfrm rot="5400000">
              <a:off x="2843145" y="1658901"/>
              <a:ext cx="616561" cy="361861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537B339-8EAF-FF02-C215-9111CC88614D}"/>
              </a:ext>
            </a:extLst>
          </p:cNvPr>
          <p:cNvSpPr txBox="1"/>
          <p:nvPr/>
        </p:nvSpPr>
        <p:spPr>
          <a:xfrm>
            <a:off x="11668604" y="2785825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C1A861-8E23-7ED7-24BB-329FE540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5582F-1458-F3DD-0356-4B8CA6E789B3}"/>
              </a:ext>
            </a:extLst>
          </p:cNvPr>
          <p:cNvSpPr txBox="1"/>
          <p:nvPr/>
        </p:nvSpPr>
        <p:spPr>
          <a:xfrm>
            <a:off x="1417809" y="595943"/>
            <a:ext cx="1400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FB5E0F-1CD4-55A2-E070-316D9AF0442C}"/>
              </a:ext>
            </a:extLst>
          </p:cNvPr>
          <p:cNvSpPr txBox="1"/>
          <p:nvPr/>
        </p:nvSpPr>
        <p:spPr>
          <a:xfrm>
            <a:off x="2818354" y="1176675"/>
            <a:ext cx="3553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Create </a:t>
            </a:r>
            <a:r>
              <a:rPr lang="en-US" sz="3200" dirty="0">
                <a:solidFill>
                  <a:schemeClr val="bg1"/>
                </a:solidFill>
              </a:rPr>
              <a:t>Invoice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97846-AEC0-B1AB-1BF1-51883D4EF7D1}"/>
              </a:ext>
            </a:extLst>
          </p:cNvPr>
          <p:cNvSpPr txBox="1"/>
          <p:nvPr/>
        </p:nvSpPr>
        <p:spPr>
          <a:xfrm>
            <a:off x="1417809" y="2198700"/>
            <a:ext cx="1541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39047-481D-5EED-92FE-DDC3950EFB5F}"/>
              </a:ext>
            </a:extLst>
          </p:cNvPr>
          <p:cNvSpPr txBox="1"/>
          <p:nvPr/>
        </p:nvSpPr>
        <p:spPr>
          <a:xfrm>
            <a:off x="2818354" y="2795503"/>
            <a:ext cx="281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PO Matching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28AED-D24B-22BC-D818-059D1ED37903}"/>
              </a:ext>
            </a:extLst>
          </p:cNvPr>
          <p:cNvSpPr txBox="1"/>
          <p:nvPr/>
        </p:nvSpPr>
        <p:spPr>
          <a:xfrm>
            <a:off x="1417809" y="3861395"/>
            <a:ext cx="1704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F69E2-0AEA-1849-FB06-47692B7BBDFA}"/>
              </a:ext>
            </a:extLst>
          </p:cNvPr>
          <p:cNvSpPr txBox="1"/>
          <p:nvPr/>
        </p:nvSpPr>
        <p:spPr>
          <a:xfrm>
            <a:off x="2818354" y="4352775"/>
            <a:ext cx="2178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Payments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77FE2-B1AD-F609-D06B-D3622B402475}"/>
              </a:ext>
            </a:extLst>
          </p:cNvPr>
          <p:cNvSpPr txBox="1"/>
          <p:nvPr/>
        </p:nvSpPr>
        <p:spPr>
          <a:xfrm>
            <a:off x="1417809" y="5364231"/>
            <a:ext cx="1595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5AB8C-BD2F-EA99-5563-435BC871B857}"/>
              </a:ext>
            </a:extLst>
          </p:cNvPr>
          <p:cNvSpPr txBox="1"/>
          <p:nvPr/>
        </p:nvSpPr>
        <p:spPr>
          <a:xfrm>
            <a:off x="2818354" y="5803100"/>
            <a:ext cx="208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Reports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F949559-86B3-7215-898E-105CF596AB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06893"/>
                  </p:ext>
                </p:extLst>
              </p:nvPr>
            </p:nvGraphicFramePr>
            <p:xfrm>
              <a:off x="7878879" y="1016325"/>
              <a:ext cx="2102000" cy="1182375"/>
            </p:xfrm>
            <a:graphic>
              <a:graphicData uri="http://schemas.microsoft.com/office/powerpoint/2016/slidezoom">
                <pslz:sldZm>
                  <pslz:sldZmObj sldId="308" cId="2343551928">
                    <pslz:zmPr id="{4B7D7EE8-F045-4596-90DD-8B53C1B795F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000" cy="118237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F949559-86B3-7215-898E-105CF596AB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78879" y="1016325"/>
                <a:ext cx="2102000" cy="118237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82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39E42-4523-5DED-8405-28D183AB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2055BA7-FC7C-8112-CE24-2877801F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93" y="1574784"/>
            <a:ext cx="1013103" cy="1215747"/>
          </a:xfrm>
          <a:prstGeom prst="rect">
            <a:avLst/>
          </a:prstGeom>
          <a:noFill/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96FB8BAA-A527-E73D-C594-BE428CB11840}"/>
              </a:ext>
            </a:extLst>
          </p:cNvPr>
          <p:cNvSpPr/>
          <p:nvPr/>
        </p:nvSpPr>
        <p:spPr>
          <a:xfrm>
            <a:off x="3210944" y="177730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latin typeface="Century Gothic (Body)"/>
                <a:ea typeface="Roboto Slab" pitchFamily="34" charset="-122"/>
                <a:cs typeface="Roboto Slab" pitchFamily="34" charset="-120"/>
              </a:rPr>
              <a:t>Invoice Entry</a:t>
            </a:r>
            <a:endParaRPr lang="en-US" sz="2400" b="1" dirty="0">
              <a:latin typeface="Century Gothic (Body)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5E664A84-927D-FAA3-9B3B-57262D4DE345}"/>
              </a:ext>
            </a:extLst>
          </p:cNvPr>
          <p:cNvSpPr/>
          <p:nvPr/>
        </p:nvSpPr>
        <p:spPr>
          <a:xfrm>
            <a:off x="3210944" y="221534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Century Gothic (Body)"/>
                <a:ea typeface="Roboto" pitchFamily="34" charset="-122"/>
                <a:cs typeface="Roboto" pitchFamily="34" charset="-120"/>
              </a:rPr>
              <a:t>Enter invoices manually or automatically.</a:t>
            </a:r>
            <a:endParaRPr lang="en-US" sz="1550" dirty="0">
              <a:latin typeface="Century Gothic (Body)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1433ABA-09AC-DE01-D0E2-0D0684CEF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993" y="3152415"/>
            <a:ext cx="1013103" cy="1215747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34A6E573-70E9-95E6-0805-9363DE705993}"/>
              </a:ext>
            </a:extLst>
          </p:cNvPr>
          <p:cNvSpPr/>
          <p:nvPr/>
        </p:nvSpPr>
        <p:spPr>
          <a:xfrm>
            <a:off x="3210944" y="3354940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latin typeface="Century Gothic (Body)"/>
                <a:ea typeface="Roboto Slab" pitchFamily="34" charset="-122"/>
                <a:cs typeface="Roboto Slab" pitchFamily="34" charset="-120"/>
              </a:rPr>
              <a:t>Invoice Validation</a:t>
            </a:r>
            <a:endParaRPr lang="en-US" sz="2400" b="1" dirty="0">
              <a:latin typeface="Century Gothic (Body)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28771E86-2958-E376-25AB-9BFEDC80470F}"/>
              </a:ext>
            </a:extLst>
          </p:cNvPr>
          <p:cNvSpPr/>
          <p:nvPr/>
        </p:nvSpPr>
        <p:spPr>
          <a:xfrm>
            <a:off x="3210944" y="3792971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Century Gothic (Body)"/>
                <a:ea typeface="Roboto" pitchFamily="34" charset="-122"/>
                <a:cs typeface="Roboto" pitchFamily="34" charset="-120"/>
              </a:rPr>
              <a:t>Verify data integrity and amounts.</a:t>
            </a:r>
            <a:endParaRPr lang="en-US" sz="1550" dirty="0">
              <a:latin typeface="Century Gothic (Body)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3D138686-F1D9-3DA6-DA9D-DA0699EAE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993" y="4924832"/>
            <a:ext cx="1013103" cy="1215747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2EB86C2E-0868-E2C7-91AA-BD2DB877758D}"/>
              </a:ext>
            </a:extLst>
          </p:cNvPr>
          <p:cNvSpPr/>
          <p:nvPr/>
        </p:nvSpPr>
        <p:spPr>
          <a:xfrm>
            <a:off x="3210944" y="512735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latin typeface="Century Gothic (Body)"/>
                <a:ea typeface="Roboto Slab" pitchFamily="34" charset="-122"/>
                <a:cs typeface="Roboto Slab" pitchFamily="34" charset="-120"/>
              </a:rPr>
              <a:t>Create accounting</a:t>
            </a:r>
            <a:endParaRPr lang="en-US" sz="2400" b="1" dirty="0">
              <a:latin typeface="Century Gothic (Body)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22459A13-EC86-AD6F-FAFE-566A63FD631A}"/>
              </a:ext>
            </a:extLst>
          </p:cNvPr>
          <p:cNvSpPr/>
          <p:nvPr/>
        </p:nvSpPr>
        <p:spPr>
          <a:xfrm>
            <a:off x="3210944" y="5565388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Century Gothic (Body)"/>
                <a:ea typeface="Roboto" pitchFamily="34" charset="-122"/>
                <a:cs typeface="Roboto" pitchFamily="34" charset="-120"/>
              </a:rPr>
              <a:t>Create journal in GL</a:t>
            </a:r>
            <a:endParaRPr lang="en-US" sz="1550" dirty="0">
              <a:latin typeface="Century Gothic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A153C-6FB0-C65C-C203-35C0BC91CDF4}"/>
              </a:ext>
            </a:extLst>
          </p:cNvPr>
          <p:cNvSpPr txBox="1"/>
          <p:nvPr/>
        </p:nvSpPr>
        <p:spPr>
          <a:xfrm>
            <a:off x="224997" y="750365"/>
            <a:ext cx="140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8F989-D8FF-004F-A0AA-E2844A12D25D}"/>
              </a:ext>
            </a:extLst>
          </p:cNvPr>
          <p:cNvSpPr txBox="1"/>
          <p:nvPr/>
        </p:nvSpPr>
        <p:spPr>
          <a:xfrm>
            <a:off x="623855" y="952564"/>
            <a:ext cx="355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Create </a:t>
            </a:r>
            <a:r>
              <a:rPr lang="en-US" sz="1400" dirty="0">
                <a:solidFill>
                  <a:schemeClr val="bg1"/>
                </a:solidFill>
              </a:rPr>
              <a:t>Invoice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355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D366C0-C176-154D-4283-09B19BDB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1AF37-F0FE-8877-C674-85DB57D711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33" r="1250" b="4629"/>
          <a:stretch/>
        </p:blipFill>
        <p:spPr>
          <a:xfrm>
            <a:off x="0" y="711200"/>
            <a:ext cx="12192000" cy="6146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16E4FA-03DB-EB45-8D4E-346373CC6C78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BD897-4208-D265-FCCF-CDECCF9B0DF9}"/>
              </a:ext>
            </a:extLst>
          </p:cNvPr>
          <p:cNvSpPr txBox="1"/>
          <p:nvPr/>
        </p:nvSpPr>
        <p:spPr>
          <a:xfrm>
            <a:off x="185060" y="4878098"/>
            <a:ext cx="7385355" cy="1287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bg1"/>
                </a:solidFill>
              </a:rPr>
              <a:t>In Home Scree.</a:t>
            </a:r>
            <a:endParaRPr lang="en-US" altLang="en-US" b="1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solidFill>
                  <a:schemeClr val="bg1"/>
                </a:solidFill>
              </a:rPr>
              <a:t>Select Payables Responsibility from the menu.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solidFill>
                  <a:schemeClr val="bg1"/>
                </a:solidFill>
              </a:rPr>
              <a:t>Navigate to Invoices or Payments based on the required action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02EA6C-2EA5-9A3B-3541-22C5291CAB17}"/>
              </a:ext>
            </a:extLst>
          </p:cNvPr>
          <p:cNvGrpSpPr/>
          <p:nvPr/>
        </p:nvGrpSpPr>
        <p:grpSpPr>
          <a:xfrm>
            <a:off x="51517" y="665710"/>
            <a:ext cx="2756078" cy="571831"/>
            <a:chOff x="1" y="665710"/>
            <a:chExt cx="2756078" cy="57183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3" name="Image 0" descr="preencoded.png">
              <a:extLst>
                <a:ext uri="{FF2B5EF4-FFF2-40B4-BE49-F238E27FC236}">
                  <a16:creationId xmlns:a16="http://schemas.microsoft.com/office/drawing/2014/main" id="{21E024FB-3BB3-8E7E-4938-7C093D20F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665710"/>
              <a:ext cx="476517" cy="571831"/>
            </a:xfrm>
            <a:prstGeom prst="rect">
              <a:avLst/>
            </a:prstGeom>
            <a:noFill/>
          </p:spPr>
        </p:pic>
        <p:sp>
          <p:nvSpPr>
            <p:cNvPr id="7" name="Text 1">
              <a:extLst>
                <a:ext uri="{FF2B5EF4-FFF2-40B4-BE49-F238E27FC236}">
                  <a16:creationId xmlns:a16="http://schemas.microsoft.com/office/drawing/2014/main" id="{57B685C7-D866-AD80-0D72-9948181D592C}"/>
                </a:ext>
              </a:extLst>
            </p:cNvPr>
            <p:cNvSpPr/>
            <p:nvPr/>
          </p:nvSpPr>
          <p:spPr>
            <a:xfrm>
              <a:off x="570775" y="878394"/>
              <a:ext cx="2185304" cy="3591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Invoice Entry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296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BFF22-9FDA-826F-2ADE-1A97AAB2E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2936A6-87B5-4D86-2FC6-7F1150B1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49C7E-64D1-25D0-D1EF-5EE6066C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4" t="3086" r="214" b="5432"/>
          <a:stretch/>
        </p:blipFill>
        <p:spPr>
          <a:xfrm>
            <a:off x="-26117" y="665710"/>
            <a:ext cx="13310894" cy="68495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A378A7-A6E7-4D51-18CC-DE231223539B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6F963-572F-CCB2-94B7-B659C8B2B339}"/>
              </a:ext>
            </a:extLst>
          </p:cNvPr>
          <p:cNvSpPr txBox="1"/>
          <p:nvPr/>
        </p:nvSpPr>
        <p:spPr>
          <a:xfrm>
            <a:off x="185060" y="4878098"/>
            <a:ext cx="351731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Go to the "Invoices" window.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E2525B-EF44-82F2-795F-0CA6424938D4}"/>
              </a:ext>
            </a:extLst>
          </p:cNvPr>
          <p:cNvGrpSpPr/>
          <p:nvPr/>
        </p:nvGrpSpPr>
        <p:grpSpPr>
          <a:xfrm>
            <a:off x="51517" y="665710"/>
            <a:ext cx="2756078" cy="571831"/>
            <a:chOff x="1" y="665710"/>
            <a:chExt cx="2756078" cy="57183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" name="Image 0" descr="preencoded.png">
              <a:extLst>
                <a:ext uri="{FF2B5EF4-FFF2-40B4-BE49-F238E27FC236}">
                  <a16:creationId xmlns:a16="http://schemas.microsoft.com/office/drawing/2014/main" id="{E93CD1FD-9E6E-7C90-8E96-BAA45B5E9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665710"/>
              <a:ext cx="476517" cy="571831"/>
            </a:xfrm>
            <a:prstGeom prst="rect">
              <a:avLst/>
            </a:prstGeom>
            <a:noFill/>
          </p:spPr>
        </p:pic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E87CC357-6A52-2B3B-6BC8-77A585AEB6C9}"/>
                </a:ext>
              </a:extLst>
            </p:cNvPr>
            <p:cNvSpPr/>
            <p:nvPr/>
          </p:nvSpPr>
          <p:spPr>
            <a:xfrm>
              <a:off x="570775" y="878394"/>
              <a:ext cx="2185304" cy="3591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Invoice Entry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2574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A7309-8909-DDEA-D574-147483B2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grpSp>
        <p:nvGrpSpPr>
          <p:cNvPr id="13" name="B.S">
            <a:extLst>
              <a:ext uri="{FF2B5EF4-FFF2-40B4-BE49-F238E27FC236}">
                <a16:creationId xmlns:a16="http://schemas.microsoft.com/office/drawing/2014/main" id="{A3CFF606-9B0D-AA5F-F40F-BB2482BDB4BB}"/>
              </a:ext>
            </a:extLst>
          </p:cNvPr>
          <p:cNvGrpSpPr/>
          <p:nvPr/>
        </p:nvGrpSpPr>
        <p:grpSpPr>
          <a:xfrm>
            <a:off x="4380921" y="3437308"/>
            <a:ext cx="3430159" cy="895350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68B48E3B-F028-EB72-04CD-A4B025BC9D21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6A5765CF-12BE-BE72-0437-2D3B0E97D262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Beshoy Essa</a:t>
              </a:r>
            </a:p>
          </p:txBody>
        </p:sp>
      </p:grpSp>
      <p:grpSp>
        <p:nvGrpSpPr>
          <p:cNvPr id="19" name="A.S"/>
          <p:cNvGrpSpPr/>
          <p:nvPr/>
        </p:nvGrpSpPr>
        <p:grpSpPr>
          <a:xfrm>
            <a:off x="4380921" y="3437308"/>
            <a:ext cx="3430159" cy="895350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Ahmed Salah</a:t>
              </a:r>
            </a:p>
          </p:txBody>
        </p:sp>
      </p:grpSp>
      <p:grpSp>
        <p:nvGrpSpPr>
          <p:cNvPr id="22" name="A.B"/>
          <p:cNvGrpSpPr/>
          <p:nvPr/>
        </p:nvGrpSpPr>
        <p:grpSpPr>
          <a:xfrm>
            <a:off x="4380921" y="3437308"/>
            <a:ext cx="3430159" cy="895350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Abdelrahman Baraka</a:t>
              </a:r>
            </a:p>
          </p:txBody>
        </p:sp>
      </p:grpSp>
      <p:grpSp>
        <p:nvGrpSpPr>
          <p:cNvPr id="10" name="M.S 1">
            <a:extLst>
              <a:ext uri="{FF2B5EF4-FFF2-40B4-BE49-F238E27FC236}">
                <a16:creationId xmlns:a16="http://schemas.microsoft.com/office/drawing/2014/main" id="{79E743C2-23F2-F98F-EC51-C90B63250AA6}"/>
              </a:ext>
            </a:extLst>
          </p:cNvPr>
          <p:cNvGrpSpPr/>
          <p:nvPr/>
        </p:nvGrpSpPr>
        <p:grpSpPr>
          <a:xfrm>
            <a:off x="4380921" y="3437308"/>
            <a:ext cx="3430159" cy="895350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E12365F3-C956-7056-F287-AC6CEFE6ADFF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" name="TextBox 21">
              <a:extLst>
                <a:ext uri="{FF2B5EF4-FFF2-40B4-BE49-F238E27FC236}">
                  <a16:creationId xmlns:a16="http://schemas.microsoft.com/office/drawing/2014/main" id="{35FD1045-6068-AFDB-B7C1-3646333FDA01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Mohamed Said</a:t>
              </a:r>
            </a:p>
          </p:txBody>
        </p:sp>
      </p:grpSp>
      <p:grpSp>
        <p:nvGrpSpPr>
          <p:cNvPr id="5" name="M.S"/>
          <p:cNvGrpSpPr/>
          <p:nvPr/>
        </p:nvGrpSpPr>
        <p:grpSpPr>
          <a:xfrm>
            <a:off x="3841919" y="3104917"/>
            <a:ext cx="4508162" cy="1560133"/>
            <a:chOff x="0" y="0"/>
            <a:chExt cx="1174334" cy="406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3"/>
            <p:cNvSpPr/>
            <p:nvPr/>
          </p:nvSpPr>
          <p:spPr>
            <a:xfrm>
              <a:off x="0" y="0"/>
              <a:ext cx="1174334" cy="406400"/>
            </a:xfrm>
            <a:custGeom>
              <a:avLst/>
              <a:gdLst/>
              <a:ahLst/>
              <a:cxnLst/>
              <a:rect l="l" t="t" r="r" b="b"/>
              <a:pathLst>
                <a:path w="1174334" h="406400">
                  <a:moveTo>
                    <a:pt x="971134" y="0"/>
                  </a:moveTo>
                  <a:cubicBezTo>
                    <a:pt x="1083358" y="0"/>
                    <a:pt x="1174334" y="90976"/>
                    <a:pt x="1174334" y="203200"/>
                  </a:cubicBezTo>
                  <a:cubicBezTo>
                    <a:pt x="1174334" y="315424"/>
                    <a:pt x="1083358" y="406400"/>
                    <a:pt x="9711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/>
            </a:solidFill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en-US" sz="3200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0" y="-9525"/>
              <a:ext cx="1174334" cy="4159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Mohamed Sobhy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spc="39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414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CB233-35F2-5174-00AD-81094BBA2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6914B3-CE6D-7385-4323-CFBF2E463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0B862-1FAD-18BE-5D73-15D64E7FEE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86" b="4982"/>
          <a:stretch/>
        </p:blipFill>
        <p:spPr>
          <a:xfrm>
            <a:off x="-698440" y="744763"/>
            <a:ext cx="13539019" cy="68098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567B34-5C9D-57CE-F80B-19AFB9A2C3BC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3068-8D05-D7A1-3435-C35567C85768}"/>
              </a:ext>
            </a:extLst>
          </p:cNvPr>
          <p:cNvSpPr txBox="1"/>
          <p:nvPr/>
        </p:nvSpPr>
        <p:spPr>
          <a:xfrm>
            <a:off x="185060" y="4878098"/>
            <a:ext cx="10778913" cy="178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3464" indent="-283464" algn="l" rtl="0" eaLnBrk="1" latinLnBrk="0" hangingPunct="1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If invoice type is credit memo or debit memo, the value must be negative</a:t>
            </a:r>
          </a:p>
          <a:p>
            <a:pPr marL="283464" indent="-283464" algn="l" rtl="0" eaLnBrk="1" latinLnBrk="0" hangingPunct="1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And you may change payment term in supplier information</a:t>
            </a:r>
          </a:p>
          <a:p>
            <a:pPr marL="283464" indent="-283464" algn="l" rtl="0" eaLnBrk="1" latinLnBrk="0" hangingPunct="1">
              <a:lnSpc>
                <a:spcPts val="2600"/>
              </a:lnSpc>
            </a:pPr>
            <a:r>
              <a:rPr lang="en-US" b="1" dirty="0">
                <a:solidFill>
                  <a:schemeClr val="bg1"/>
                </a:solidFill>
              </a:rPr>
              <a:t>If invoice type is Prepayment, status after validation is unpaid and after we pay in full the status </a:t>
            </a:r>
          </a:p>
          <a:p>
            <a:pPr marL="283464" indent="-283464" algn="l" rtl="0" eaLnBrk="1" latinLnBrk="0" hangingPunct="1">
              <a:lnSpc>
                <a:spcPts val="2600"/>
              </a:lnSpc>
            </a:pPr>
            <a:r>
              <a:rPr lang="en-US" b="1" dirty="0">
                <a:solidFill>
                  <a:schemeClr val="bg1"/>
                </a:solidFill>
              </a:rPr>
              <a:t>changes to available (to be ready to use it in the invoices)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9E7192-B735-35E6-93F1-93055B3388D2}"/>
              </a:ext>
            </a:extLst>
          </p:cNvPr>
          <p:cNvGrpSpPr/>
          <p:nvPr/>
        </p:nvGrpSpPr>
        <p:grpSpPr>
          <a:xfrm>
            <a:off x="51517" y="665710"/>
            <a:ext cx="2756078" cy="571831"/>
            <a:chOff x="1" y="665710"/>
            <a:chExt cx="2756078" cy="57183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" name="Image 0" descr="preencoded.png">
              <a:extLst>
                <a:ext uri="{FF2B5EF4-FFF2-40B4-BE49-F238E27FC236}">
                  <a16:creationId xmlns:a16="http://schemas.microsoft.com/office/drawing/2014/main" id="{FF9CA229-924C-DF5E-0A88-78225E2F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665710"/>
              <a:ext cx="476517" cy="571831"/>
            </a:xfrm>
            <a:prstGeom prst="rect">
              <a:avLst/>
            </a:prstGeom>
            <a:noFill/>
          </p:spPr>
        </p:pic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FBA52AE3-14DF-A554-F078-0E49369E2285}"/>
                </a:ext>
              </a:extLst>
            </p:cNvPr>
            <p:cNvSpPr/>
            <p:nvPr/>
          </p:nvSpPr>
          <p:spPr>
            <a:xfrm>
              <a:off x="570775" y="878394"/>
              <a:ext cx="2185304" cy="3591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Invoice Entry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84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568D-8F40-9705-7689-40F2A908C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A27C1A-5924-1B60-2153-71313A92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7C1F2-38C5-C7E8-BCB9-5CDF3235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13" b="4977"/>
          <a:stretch/>
        </p:blipFill>
        <p:spPr>
          <a:xfrm>
            <a:off x="-12701" y="749299"/>
            <a:ext cx="14510289" cy="74287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60E9F5-142D-1216-108C-EC94F83DEB21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62A07-8868-1823-2ED2-3F542C7EDF2D}"/>
              </a:ext>
            </a:extLst>
          </p:cNvPr>
          <p:cNvSpPr txBox="1"/>
          <p:nvPr/>
        </p:nvSpPr>
        <p:spPr>
          <a:xfrm>
            <a:off x="185060" y="4878098"/>
            <a:ext cx="10089622" cy="787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Add invoice type, supplier name or num, date, currency, invoice number, and amount.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1C4636-3A01-CE06-1D8B-1D78E367DF22}"/>
              </a:ext>
            </a:extLst>
          </p:cNvPr>
          <p:cNvGrpSpPr/>
          <p:nvPr/>
        </p:nvGrpSpPr>
        <p:grpSpPr>
          <a:xfrm>
            <a:off x="51517" y="665710"/>
            <a:ext cx="2756078" cy="571831"/>
            <a:chOff x="1" y="665710"/>
            <a:chExt cx="2756078" cy="57183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" name="Image 0" descr="preencoded.png">
              <a:extLst>
                <a:ext uri="{FF2B5EF4-FFF2-40B4-BE49-F238E27FC236}">
                  <a16:creationId xmlns:a16="http://schemas.microsoft.com/office/drawing/2014/main" id="{7CE55140-D65E-99BD-3CC3-B37BE48F5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665710"/>
              <a:ext cx="476517" cy="571831"/>
            </a:xfrm>
            <a:prstGeom prst="rect">
              <a:avLst/>
            </a:prstGeom>
            <a:noFill/>
          </p:spPr>
        </p:pic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5009D795-48DD-AC5E-0434-347BAD9C4C01}"/>
                </a:ext>
              </a:extLst>
            </p:cNvPr>
            <p:cNvSpPr/>
            <p:nvPr/>
          </p:nvSpPr>
          <p:spPr>
            <a:xfrm>
              <a:off x="570775" y="878394"/>
              <a:ext cx="2185304" cy="3591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Invoice Entry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6060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297A2-C260-D673-0F92-9BC27B99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29D0C8-A653-8EBA-A451-DD19BDC60B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147" b="4723"/>
          <a:stretch/>
        </p:blipFill>
        <p:spPr>
          <a:xfrm>
            <a:off x="-38100" y="665710"/>
            <a:ext cx="16109714" cy="58112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C3E8B-D32E-1A33-37B0-F857B371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FD51FE-F595-3596-3ED5-A10470D51361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7D0AD-0C6D-8585-C8F1-D52A0FFF32AE}"/>
              </a:ext>
            </a:extLst>
          </p:cNvPr>
          <p:cNvSpPr txBox="1"/>
          <p:nvPr/>
        </p:nvSpPr>
        <p:spPr>
          <a:xfrm>
            <a:off x="185060" y="4878098"/>
            <a:ext cx="7201010" cy="787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Enter invoice lines with amount and account or distribution set.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244E05-E80A-6328-849D-9C46036EA296}"/>
              </a:ext>
            </a:extLst>
          </p:cNvPr>
          <p:cNvGrpSpPr/>
          <p:nvPr/>
        </p:nvGrpSpPr>
        <p:grpSpPr>
          <a:xfrm>
            <a:off x="51517" y="665710"/>
            <a:ext cx="2756078" cy="571831"/>
            <a:chOff x="1" y="665710"/>
            <a:chExt cx="2756078" cy="57183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" name="Image 0" descr="preencoded.png">
              <a:extLst>
                <a:ext uri="{FF2B5EF4-FFF2-40B4-BE49-F238E27FC236}">
                  <a16:creationId xmlns:a16="http://schemas.microsoft.com/office/drawing/2014/main" id="{F97193BF-ED3E-27B2-5117-3735D34B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665710"/>
              <a:ext cx="476517" cy="571831"/>
            </a:xfrm>
            <a:prstGeom prst="rect">
              <a:avLst/>
            </a:prstGeom>
            <a:noFill/>
          </p:spPr>
        </p:pic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B0A6075D-6EB9-1E8C-DC58-997812523461}"/>
                </a:ext>
              </a:extLst>
            </p:cNvPr>
            <p:cNvSpPr/>
            <p:nvPr/>
          </p:nvSpPr>
          <p:spPr>
            <a:xfrm>
              <a:off x="570775" y="878394"/>
              <a:ext cx="2185304" cy="3591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Invoice Entry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6103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7399C-6A67-8714-00DD-53ABEB841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8D1299-7E6D-A90A-3D3F-2C623696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BC24E-41B9-7E70-F75A-19C6040F50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811" b="4978"/>
          <a:stretch/>
        </p:blipFill>
        <p:spPr>
          <a:xfrm>
            <a:off x="0" y="711065"/>
            <a:ext cx="19081127" cy="52685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1EA3CA-4556-9250-93BE-98760F32D5FD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7FD08-330B-9CD3-79F1-CD13D95A5BB9}"/>
              </a:ext>
            </a:extLst>
          </p:cNvPr>
          <p:cNvSpPr txBox="1"/>
          <p:nvPr/>
        </p:nvSpPr>
        <p:spPr>
          <a:xfrm>
            <a:off x="185060" y="4878098"/>
            <a:ext cx="2396810" cy="787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4-   calculate taxes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8240CE-6004-318A-FFEF-167151E39449}"/>
              </a:ext>
            </a:extLst>
          </p:cNvPr>
          <p:cNvGrpSpPr/>
          <p:nvPr/>
        </p:nvGrpSpPr>
        <p:grpSpPr>
          <a:xfrm>
            <a:off x="51517" y="665710"/>
            <a:ext cx="2756078" cy="571831"/>
            <a:chOff x="1" y="665710"/>
            <a:chExt cx="2756078" cy="57183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" name="Image 0" descr="preencoded.png">
              <a:extLst>
                <a:ext uri="{FF2B5EF4-FFF2-40B4-BE49-F238E27FC236}">
                  <a16:creationId xmlns:a16="http://schemas.microsoft.com/office/drawing/2014/main" id="{540BC7FD-8EEB-AB10-4490-B7649CCD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665710"/>
              <a:ext cx="476517" cy="571831"/>
            </a:xfrm>
            <a:prstGeom prst="rect">
              <a:avLst/>
            </a:prstGeom>
            <a:noFill/>
          </p:spPr>
        </p:pic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CF97A055-DC8B-E883-26EF-22DA2A31CB79}"/>
                </a:ext>
              </a:extLst>
            </p:cNvPr>
            <p:cNvSpPr/>
            <p:nvPr/>
          </p:nvSpPr>
          <p:spPr>
            <a:xfrm>
              <a:off x="570775" y="878394"/>
              <a:ext cx="2185304" cy="3591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Invoice Entry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1C4712A-2E44-60A0-7600-ABFF252F0F14}"/>
              </a:ext>
            </a:extLst>
          </p:cNvPr>
          <p:cNvSpPr/>
          <p:nvPr/>
        </p:nvSpPr>
        <p:spPr>
          <a:xfrm>
            <a:off x="1943100" y="3212526"/>
            <a:ext cx="1562100" cy="648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522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D2DEA-886B-1893-B64E-E976BC747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28C3DA-AEB5-F4E8-879F-1A29C338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B0A1D-ED85-4D9A-3F6C-9B6CA7EA2C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811" b="4978"/>
          <a:stretch/>
        </p:blipFill>
        <p:spPr>
          <a:xfrm>
            <a:off x="0" y="711065"/>
            <a:ext cx="19081127" cy="52685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42BA52-E7EA-A987-E644-FF71CD5D5F97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11425-47EF-0E2E-D66B-4A4D49043F3F}"/>
              </a:ext>
            </a:extLst>
          </p:cNvPr>
          <p:cNvSpPr txBox="1"/>
          <p:nvPr/>
        </p:nvSpPr>
        <p:spPr>
          <a:xfrm>
            <a:off x="185060" y="4878098"/>
            <a:ext cx="2220480" cy="787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Invoice Validation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EA1F16-73DE-D8E9-79CA-E88094A382D9}"/>
              </a:ext>
            </a:extLst>
          </p:cNvPr>
          <p:cNvGrpSpPr/>
          <p:nvPr/>
        </p:nvGrpSpPr>
        <p:grpSpPr>
          <a:xfrm>
            <a:off x="51517" y="761378"/>
            <a:ext cx="2475263" cy="552432"/>
            <a:chOff x="2321340" y="2832452"/>
            <a:chExt cx="3462209" cy="116585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3" name="Image 1" descr="preencoded.png">
              <a:extLst>
                <a:ext uri="{FF2B5EF4-FFF2-40B4-BE49-F238E27FC236}">
                  <a16:creationId xmlns:a16="http://schemas.microsoft.com/office/drawing/2014/main" id="{4F5D33B4-53F1-5814-4DF3-4B8F89CF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1340" y="2832452"/>
              <a:ext cx="676037" cy="1165858"/>
            </a:xfrm>
            <a:prstGeom prst="rect">
              <a:avLst/>
            </a:prstGeom>
          </p:spPr>
        </p:pic>
        <p:sp>
          <p:nvSpPr>
            <p:cNvPr id="4" name="Text 3">
              <a:extLst>
                <a:ext uri="{FF2B5EF4-FFF2-40B4-BE49-F238E27FC236}">
                  <a16:creationId xmlns:a16="http://schemas.microsoft.com/office/drawing/2014/main" id="{96852DE4-4828-CCCC-B8C8-8D818E6C2D1F}"/>
                </a:ext>
              </a:extLst>
            </p:cNvPr>
            <p:cNvSpPr/>
            <p:nvPr/>
          </p:nvSpPr>
          <p:spPr>
            <a:xfrm>
              <a:off x="3250732" y="3236676"/>
              <a:ext cx="2532817" cy="3164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Invoice Validation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4E9CFB7-3242-D710-2E97-5F9D6FEE516B}"/>
              </a:ext>
            </a:extLst>
          </p:cNvPr>
          <p:cNvSpPr/>
          <p:nvPr/>
        </p:nvSpPr>
        <p:spPr>
          <a:xfrm>
            <a:off x="293179" y="3212526"/>
            <a:ext cx="1562100" cy="648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551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3D96F-FB75-8DBE-08CA-057DD157A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0CCB67-3594-FEAC-811C-5F493E63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82A890-BBFC-2A58-7FB1-BCAC05545A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549" b="4657"/>
          <a:stretch/>
        </p:blipFill>
        <p:spPr>
          <a:xfrm>
            <a:off x="-1003962" y="761378"/>
            <a:ext cx="14225323" cy="58496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5243BB-29A0-FEDC-DA9D-3F9F4BA064C4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7C4F2-5E5D-406B-9B1D-A39A4818757F}"/>
              </a:ext>
            </a:extLst>
          </p:cNvPr>
          <p:cNvSpPr txBox="1"/>
          <p:nvPr/>
        </p:nvSpPr>
        <p:spPr>
          <a:xfrm>
            <a:off x="185060" y="4878098"/>
            <a:ext cx="2220480" cy="787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Invoice Validation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E53DDE-591C-7FC5-D1AF-EF6649A479B3}"/>
              </a:ext>
            </a:extLst>
          </p:cNvPr>
          <p:cNvGrpSpPr/>
          <p:nvPr/>
        </p:nvGrpSpPr>
        <p:grpSpPr>
          <a:xfrm>
            <a:off x="51517" y="761378"/>
            <a:ext cx="2475263" cy="552432"/>
            <a:chOff x="2321340" y="2832452"/>
            <a:chExt cx="3462209" cy="116585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3" name="Image 1" descr="preencoded.png">
              <a:extLst>
                <a:ext uri="{FF2B5EF4-FFF2-40B4-BE49-F238E27FC236}">
                  <a16:creationId xmlns:a16="http://schemas.microsoft.com/office/drawing/2014/main" id="{3D6BF12C-ABD4-D3DE-A1E2-A00DE2732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1340" y="2832452"/>
              <a:ext cx="676037" cy="1165858"/>
            </a:xfrm>
            <a:prstGeom prst="rect">
              <a:avLst/>
            </a:prstGeom>
          </p:spPr>
        </p:pic>
        <p:sp>
          <p:nvSpPr>
            <p:cNvPr id="4" name="Text 3">
              <a:extLst>
                <a:ext uri="{FF2B5EF4-FFF2-40B4-BE49-F238E27FC236}">
                  <a16:creationId xmlns:a16="http://schemas.microsoft.com/office/drawing/2014/main" id="{3705C81C-61C6-634F-4899-7C3945903124}"/>
                </a:ext>
              </a:extLst>
            </p:cNvPr>
            <p:cNvSpPr/>
            <p:nvPr/>
          </p:nvSpPr>
          <p:spPr>
            <a:xfrm>
              <a:off x="3250732" y="3236676"/>
              <a:ext cx="2532817" cy="3164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Invoice Validation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04916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F39A-202D-A672-600B-5405D7F16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5639CC-5ABE-9802-F285-FCFF521C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9EDA5-6992-DF53-8658-E26D75A0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912" b="4816"/>
          <a:stretch/>
        </p:blipFill>
        <p:spPr>
          <a:xfrm>
            <a:off x="11983" y="761378"/>
            <a:ext cx="16849402" cy="59968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D66422-BF38-A79C-0341-A0D94F172798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93600-657B-8117-1C2A-3E79E41072AC}"/>
              </a:ext>
            </a:extLst>
          </p:cNvPr>
          <p:cNvSpPr txBox="1"/>
          <p:nvPr/>
        </p:nvSpPr>
        <p:spPr>
          <a:xfrm>
            <a:off x="185060" y="4878098"/>
            <a:ext cx="11162030" cy="178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If there is some thing wrong, invoice status changes to need revalidation and gives you the issue in</a:t>
            </a:r>
            <a:endParaRPr lang="ar-EG" b="1" dirty="0">
              <a:solidFill>
                <a:schemeClr val="bg1"/>
              </a:solidFill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 hold window for an example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(lines does not equal invoice amount, lines does not have an account or distribution set)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If everything is ok the status changes to validated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C87A5A-0C8F-D8FE-3245-6F1EA5CC747D}"/>
              </a:ext>
            </a:extLst>
          </p:cNvPr>
          <p:cNvGrpSpPr/>
          <p:nvPr/>
        </p:nvGrpSpPr>
        <p:grpSpPr>
          <a:xfrm>
            <a:off x="51517" y="761378"/>
            <a:ext cx="2475263" cy="552432"/>
            <a:chOff x="2321340" y="2832452"/>
            <a:chExt cx="3462209" cy="116585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3" name="Image 1" descr="preencoded.png">
              <a:extLst>
                <a:ext uri="{FF2B5EF4-FFF2-40B4-BE49-F238E27FC236}">
                  <a16:creationId xmlns:a16="http://schemas.microsoft.com/office/drawing/2014/main" id="{1BDC525E-DC39-5893-526B-08585705A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1340" y="2832452"/>
              <a:ext cx="676037" cy="1165858"/>
            </a:xfrm>
            <a:prstGeom prst="rect">
              <a:avLst/>
            </a:prstGeom>
          </p:spPr>
        </p:pic>
        <p:sp>
          <p:nvSpPr>
            <p:cNvPr id="4" name="Text 3">
              <a:extLst>
                <a:ext uri="{FF2B5EF4-FFF2-40B4-BE49-F238E27FC236}">
                  <a16:creationId xmlns:a16="http://schemas.microsoft.com/office/drawing/2014/main" id="{9B9A5E10-7535-7B3F-8FBF-DFCE4C1E3AD8}"/>
                </a:ext>
              </a:extLst>
            </p:cNvPr>
            <p:cNvSpPr/>
            <p:nvPr/>
          </p:nvSpPr>
          <p:spPr>
            <a:xfrm>
              <a:off x="3250732" y="3236676"/>
              <a:ext cx="2532817" cy="3164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Invoice Validation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15C8126-6427-FF41-8C1A-501CDC23C25F}"/>
              </a:ext>
            </a:extLst>
          </p:cNvPr>
          <p:cNvSpPr/>
          <p:nvPr/>
        </p:nvSpPr>
        <p:spPr>
          <a:xfrm>
            <a:off x="7708900" y="1716322"/>
            <a:ext cx="2463800" cy="355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9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A147D-47D1-0444-E1A9-C6FA858F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8BF179-F74B-D16B-89E4-55BFDD293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25E20E-1F4D-772E-D4CF-D2A2BBC7B8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852" b="5000"/>
          <a:stretch/>
        </p:blipFill>
        <p:spPr>
          <a:xfrm>
            <a:off x="0" y="748678"/>
            <a:ext cx="12192000" cy="46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ABBDC7-8F2F-BC4D-5083-F2273EB76FC8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A8483-7F35-6E8D-C668-86448B29E8B8}"/>
              </a:ext>
            </a:extLst>
          </p:cNvPr>
          <p:cNvSpPr txBox="1"/>
          <p:nvPr/>
        </p:nvSpPr>
        <p:spPr>
          <a:xfrm>
            <a:off x="185060" y="4878098"/>
            <a:ext cx="11162030" cy="178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If there is some thing wrong, invoice status changes to need revalidation and gives you the issue in</a:t>
            </a:r>
            <a:endParaRPr lang="ar-EG" b="1" dirty="0">
              <a:solidFill>
                <a:schemeClr val="bg1"/>
              </a:solidFill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 hold window for an example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(lines does not equal invoice amount, lines does not have an account or distribution set)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If everything is ok the status changes to validated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72D04A-857B-3B66-27AB-360A5FECFF2E}"/>
              </a:ext>
            </a:extLst>
          </p:cNvPr>
          <p:cNvGrpSpPr/>
          <p:nvPr/>
        </p:nvGrpSpPr>
        <p:grpSpPr>
          <a:xfrm>
            <a:off x="51517" y="761378"/>
            <a:ext cx="2475263" cy="552432"/>
            <a:chOff x="2321340" y="2832452"/>
            <a:chExt cx="3462209" cy="116585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3" name="Image 1" descr="preencoded.png">
              <a:extLst>
                <a:ext uri="{FF2B5EF4-FFF2-40B4-BE49-F238E27FC236}">
                  <a16:creationId xmlns:a16="http://schemas.microsoft.com/office/drawing/2014/main" id="{07446EE1-6C03-C4B5-5F49-8D1394C1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1340" y="2832452"/>
              <a:ext cx="676037" cy="1165858"/>
            </a:xfrm>
            <a:prstGeom prst="rect">
              <a:avLst/>
            </a:prstGeom>
          </p:spPr>
        </p:pic>
        <p:sp>
          <p:nvSpPr>
            <p:cNvPr id="4" name="Text 3">
              <a:extLst>
                <a:ext uri="{FF2B5EF4-FFF2-40B4-BE49-F238E27FC236}">
                  <a16:creationId xmlns:a16="http://schemas.microsoft.com/office/drawing/2014/main" id="{6DD775AF-38CC-3CF2-228F-39015CD8853E}"/>
                </a:ext>
              </a:extLst>
            </p:cNvPr>
            <p:cNvSpPr/>
            <p:nvPr/>
          </p:nvSpPr>
          <p:spPr>
            <a:xfrm>
              <a:off x="3250732" y="3236676"/>
              <a:ext cx="2532817" cy="3164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Invoice Validation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47134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C92A-7541-6668-7981-50727EF3F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8B9FF7-BEBD-FDD4-8F71-9940FEEC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7B2D13-A2FE-5E4A-0C70-D1D8F67C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629" b="4444"/>
          <a:stretch/>
        </p:blipFill>
        <p:spPr>
          <a:xfrm>
            <a:off x="12700" y="701362"/>
            <a:ext cx="12192000" cy="5549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E2206E-A3AC-37D9-D920-7BC3FCE15860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C7E9D-915C-41DD-8CC6-45147589349C}"/>
              </a:ext>
            </a:extLst>
          </p:cNvPr>
          <p:cNvSpPr txBox="1"/>
          <p:nvPr/>
        </p:nvSpPr>
        <p:spPr>
          <a:xfrm>
            <a:off x="185060" y="4878098"/>
            <a:ext cx="2303836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Create accounting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B967C6-93AC-AB01-EFAA-1D09D1F393BB}"/>
              </a:ext>
            </a:extLst>
          </p:cNvPr>
          <p:cNvGrpSpPr/>
          <p:nvPr/>
        </p:nvGrpSpPr>
        <p:grpSpPr>
          <a:xfrm>
            <a:off x="185060" y="748678"/>
            <a:ext cx="3108671" cy="580000"/>
            <a:chOff x="2635090" y="4995591"/>
            <a:chExt cx="3108671" cy="580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7" name="Image 2" descr="preencoded.png">
              <a:extLst>
                <a:ext uri="{FF2B5EF4-FFF2-40B4-BE49-F238E27FC236}">
                  <a16:creationId xmlns:a16="http://schemas.microsoft.com/office/drawing/2014/main" id="{59BFA137-A439-9DBD-F2DB-B217898EB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5090" y="4995591"/>
              <a:ext cx="483324" cy="580000"/>
            </a:xfrm>
            <a:prstGeom prst="rect">
              <a:avLst/>
            </a:prstGeom>
          </p:spPr>
        </p:pic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A1CD382F-E0B3-BAE1-C170-47C1BF0632D8}"/>
                </a:ext>
              </a:extLst>
            </p:cNvPr>
            <p:cNvSpPr/>
            <p:nvPr/>
          </p:nvSpPr>
          <p:spPr>
            <a:xfrm>
              <a:off x="3210944" y="5127357"/>
              <a:ext cx="2532817" cy="3164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Create accounting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3541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5AE5F-06F4-49C6-B194-6D745F50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7EF37D-42D3-C101-0010-EDDBBC7DC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08" y="774078"/>
            <a:ext cx="12231808" cy="41294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19A5D4-66C3-1078-4F15-A0FE70E22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C84E7-575A-8DD4-37D3-0A837B8E6DF6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0EA9E-C6A3-CBCF-F23B-98901132FB7C}"/>
              </a:ext>
            </a:extLst>
          </p:cNvPr>
          <p:cNvSpPr txBox="1"/>
          <p:nvPr/>
        </p:nvSpPr>
        <p:spPr>
          <a:xfrm>
            <a:off x="185060" y="4878098"/>
            <a:ext cx="2303836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Create accounting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A42DFD-1864-8419-9D42-6505374E1BDC}"/>
              </a:ext>
            </a:extLst>
          </p:cNvPr>
          <p:cNvGrpSpPr/>
          <p:nvPr/>
        </p:nvGrpSpPr>
        <p:grpSpPr>
          <a:xfrm>
            <a:off x="185060" y="748678"/>
            <a:ext cx="3108671" cy="580000"/>
            <a:chOff x="2635090" y="4995591"/>
            <a:chExt cx="3108671" cy="580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7" name="Image 2" descr="preencoded.png">
              <a:extLst>
                <a:ext uri="{FF2B5EF4-FFF2-40B4-BE49-F238E27FC236}">
                  <a16:creationId xmlns:a16="http://schemas.microsoft.com/office/drawing/2014/main" id="{171816E7-0B4A-A0F8-8D40-AC58B5017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5090" y="4995591"/>
              <a:ext cx="483324" cy="580000"/>
            </a:xfrm>
            <a:prstGeom prst="rect">
              <a:avLst/>
            </a:prstGeom>
          </p:spPr>
        </p:pic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AFF88A32-EBA9-9BFA-672A-01FE74BCC466}"/>
                </a:ext>
              </a:extLst>
            </p:cNvPr>
            <p:cNvSpPr/>
            <p:nvPr/>
          </p:nvSpPr>
          <p:spPr>
            <a:xfrm>
              <a:off x="3210944" y="5127357"/>
              <a:ext cx="2532817" cy="3164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b="1" dirty="0">
                  <a:solidFill>
                    <a:schemeClr val="bg1"/>
                  </a:solidFill>
                  <a:latin typeface="Century Gothic (Body)"/>
                  <a:ea typeface="Roboto Slab" pitchFamily="34" charset="-122"/>
                  <a:cs typeface="Roboto Slab" pitchFamily="34" charset="-120"/>
                </a:rPr>
                <a:t>Create accounting</a:t>
              </a:r>
              <a:endParaRPr lang="en-US" b="1" dirty="0">
                <a:solidFill>
                  <a:schemeClr val="bg1"/>
                </a:solidFill>
                <a:latin typeface="Century Gothic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4142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5F28-838A-73BD-9D1C-FB645FBF0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8CA76-D466-1D1F-0F76-C6250E81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grpSp>
        <p:nvGrpSpPr>
          <p:cNvPr id="13" name="B.S">
            <a:extLst>
              <a:ext uri="{FF2B5EF4-FFF2-40B4-BE49-F238E27FC236}">
                <a16:creationId xmlns:a16="http://schemas.microsoft.com/office/drawing/2014/main" id="{6CE82C41-D2E3-E5DA-5939-BA9AA2A44E8A}"/>
              </a:ext>
            </a:extLst>
          </p:cNvPr>
          <p:cNvGrpSpPr/>
          <p:nvPr/>
        </p:nvGrpSpPr>
        <p:grpSpPr>
          <a:xfrm>
            <a:off x="4170390" y="5535527"/>
            <a:ext cx="3430159" cy="895350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EDBF16E7-012A-919F-0888-B8E86F34035C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953DC11E-E2BB-BE9D-CF21-905C5C940F08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Beshoy Essa</a:t>
              </a:r>
            </a:p>
          </p:txBody>
        </p:sp>
      </p:grpSp>
      <p:grpSp>
        <p:nvGrpSpPr>
          <p:cNvPr id="10" name="M.S 1">
            <a:extLst>
              <a:ext uri="{FF2B5EF4-FFF2-40B4-BE49-F238E27FC236}">
                <a16:creationId xmlns:a16="http://schemas.microsoft.com/office/drawing/2014/main" id="{9675798D-D651-70F8-932C-598426617537}"/>
              </a:ext>
            </a:extLst>
          </p:cNvPr>
          <p:cNvGrpSpPr/>
          <p:nvPr/>
        </p:nvGrpSpPr>
        <p:grpSpPr>
          <a:xfrm>
            <a:off x="8166100" y="4109575"/>
            <a:ext cx="3430159" cy="895350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D5D88155-5E97-842B-5168-D60AFE572EA1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" name="TextBox 21">
              <a:extLst>
                <a:ext uri="{FF2B5EF4-FFF2-40B4-BE49-F238E27FC236}">
                  <a16:creationId xmlns:a16="http://schemas.microsoft.com/office/drawing/2014/main" id="{F394758D-22D8-A714-1420-3296B73300B8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Mohamed Said</a:t>
              </a:r>
            </a:p>
          </p:txBody>
        </p:sp>
      </p:grpSp>
      <p:grpSp>
        <p:nvGrpSpPr>
          <p:cNvPr id="19" name="A.S">
            <a:extLst>
              <a:ext uri="{FF2B5EF4-FFF2-40B4-BE49-F238E27FC236}">
                <a16:creationId xmlns:a16="http://schemas.microsoft.com/office/drawing/2014/main" id="{FC0C35F7-80CA-BCD4-A2BC-6249AF4EEDFF}"/>
              </a:ext>
            </a:extLst>
          </p:cNvPr>
          <p:cNvGrpSpPr/>
          <p:nvPr/>
        </p:nvGrpSpPr>
        <p:grpSpPr>
          <a:xfrm>
            <a:off x="4170390" y="4126625"/>
            <a:ext cx="3430159" cy="895350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6DED172-4061-5C69-6D9F-A2AEA4818B7B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529EF53-E2AE-6ECD-085E-C9A0A7DBC615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Ahmed Salah</a:t>
              </a:r>
            </a:p>
          </p:txBody>
        </p:sp>
      </p:grpSp>
      <p:grpSp>
        <p:nvGrpSpPr>
          <p:cNvPr id="22" name="A.B">
            <a:extLst>
              <a:ext uri="{FF2B5EF4-FFF2-40B4-BE49-F238E27FC236}">
                <a16:creationId xmlns:a16="http://schemas.microsoft.com/office/drawing/2014/main" id="{305D677B-49D8-91E5-BA45-9D24B11D7BD3}"/>
              </a:ext>
            </a:extLst>
          </p:cNvPr>
          <p:cNvGrpSpPr/>
          <p:nvPr/>
        </p:nvGrpSpPr>
        <p:grpSpPr>
          <a:xfrm>
            <a:off x="174681" y="4126625"/>
            <a:ext cx="3430159" cy="895350"/>
            <a:chOff x="0" y="0"/>
            <a:chExt cx="1562421" cy="407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03AB379-8F9A-DD1D-FD38-F3090E9BD17C}"/>
                </a:ext>
              </a:extLst>
            </p:cNvPr>
            <p:cNvSpPr/>
            <p:nvPr/>
          </p:nvSpPr>
          <p:spPr>
            <a:xfrm>
              <a:off x="0" y="0"/>
              <a:ext cx="1562421" cy="407828"/>
            </a:xfrm>
            <a:custGeom>
              <a:avLst/>
              <a:gdLst/>
              <a:ahLst/>
              <a:cxnLst/>
              <a:rect l="l" t="t" r="r" b="b"/>
              <a:pathLst>
                <a:path w="1562421" h="407828">
                  <a:moveTo>
                    <a:pt x="1359221" y="0"/>
                  </a:moveTo>
                  <a:cubicBezTo>
                    <a:pt x="1471445" y="0"/>
                    <a:pt x="1562421" y="91295"/>
                    <a:pt x="1562421" y="203914"/>
                  </a:cubicBezTo>
                  <a:cubicBezTo>
                    <a:pt x="1562421" y="316532"/>
                    <a:pt x="1471445" y="407828"/>
                    <a:pt x="1359221" y="407828"/>
                  </a:cubicBezTo>
                  <a:lnTo>
                    <a:pt x="203200" y="407828"/>
                  </a:lnTo>
                  <a:cubicBezTo>
                    <a:pt x="90976" y="407828"/>
                    <a:pt x="0" y="316532"/>
                    <a:pt x="0" y="203914"/>
                  </a:cubicBezTo>
                  <a:cubicBezTo>
                    <a:pt x="0" y="912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CB14A28A-55FD-03D5-EC57-8E5F1AB8E9B9}"/>
                </a:ext>
              </a:extLst>
            </p:cNvPr>
            <p:cNvSpPr txBox="1"/>
            <p:nvPr/>
          </p:nvSpPr>
          <p:spPr>
            <a:xfrm>
              <a:off x="0" y="-9525"/>
              <a:ext cx="1562421" cy="417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Abdelrahman Baraka</a:t>
              </a:r>
            </a:p>
          </p:txBody>
        </p:sp>
      </p:grpSp>
      <p:grpSp>
        <p:nvGrpSpPr>
          <p:cNvPr id="5" name="M.S">
            <a:extLst>
              <a:ext uri="{FF2B5EF4-FFF2-40B4-BE49-F238E27FC236}">
                <a16:creationId xmlns:a16="http://schemas.microsoft.com/office/drawing/2014/main" id="{B07D9805-8178-5BB3-5A10-78C7939FC908}"/>
              </a:ext>
            </a:extLst>
          </p:cNvPr>
          <p:cNvGrpSpPr/>
          <p:nvPr/>
        </p:nvGrpSpPr>
        <p:grpSpPr>
          <a:xfrm>
            <a:off x="4334053" y="1529336"/>
            <a:ext cx="3102832" cy="1073793"/>
            <a:chOff x="0" y="0"/>
            <a:chExt cx="1174334" cy="406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EE5B6F96-1167-E1E1-4151-5F86A1DACB3E}"/>
                </a:ext>
              </a:extLst>
            </p:cNvPr>
            <p:cNvSpPr/>
            <p:nvPr/>
          </p:nvSpPr>
          <p:spPr>
            <a:xfrm>
              <a:off x="0" y="0"/>
              <a:ext cx="1174334" cy="406400"/>
            </a:xfrm>
            <a:custGeom>
              <a:avLst/>
              <a:gdLst/>
              <a:ahLst/>
              <a:cxnLst/>
              <a:rect l="l" t="t" r="r" b="b"/>
              <a:pathLst>
                <a:path w="1174334" h="406400">
                  <a:moveTo>
                    <a:pt x="971134" y="0"/>
                  </a:moveTo>
                  <a:cubicBezTo>
                    <a:pt x="1083358" y="0"/>
                    <a:pt x="1174334" y="90976"/>
                    <a:pt x="1174334" y="203200"/>
                  </a:cubicBezTo>
                  <a:cubicBezTo>
                    <a:pt x="1174334" y="315424"/>
                    <a:pt x="1083358" y="406400"/>
                    <a:pt x="9711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2"/>
            </a:solidFill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en-US" sz="2000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B9467344-BF5F-29F7-508E-4E56F0DEFDF0}"/>
                </a:ext>
              </a:extLst>
            </p:cNvPr>
            <p:cNvSpPr txBox="1"/>
            <p:nvPr/>
          </p:nvSpPr>
          <p:spPr>
            <a:xfrm>
              <a:off x="0" y="-9525"/>
              <a:ext cx="1174334" cy="4159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600" b="1" spc="44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Mohamed Sobhy</a:t>
              </a:r>
            </a:p>
            <a:p>
              <a:pPr algn="ctr">
                <a:lnSpc>
                  <a:spcPct val="150000"/>
                </a:lnSpc>
              </a:pPr>
              <a:r>
                <a:rPr lang="en-US" sz="1400" spc="39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Instructor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8FC821-F45D-2C02-3174-06605894A136}"/>
              </a:ext>
            </a:extLst>
          </p:cNvPr>
          <p:cNvSpPr txBox="1"/>
          <p:nvPr/>
        </p:nvSpPr>
        <p:spPr>
          <a:xfrm>
            <a:off x="2830286" y="2869674"/>
            <a:ext cx="6531428" cy="830997"/>
          </a:xfrm>
          <a:prstGeom prst="rect">
            <a:avLst/>
          </a:prstGeom>
          <a:noFill/>
          <a:effectLst>
            <a:outerShdw blurRad="165100" dist="101600" dir="606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124995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3A549-4A7A-E593-E66D-0966DB08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4">
            <a:extLst>
              <a:ext uri="{FF2B5EF4-FFF2-40B4-BE49-F238E27FC236}">
                <a16:creationId xmlns:a16="http://schemas.microsoft.com/office/drawing/2014/main" id="{66399513-2D66-A64F-068E-9E16F3506253}"/>
              </a:ext>
            </a:extLst>
          </p:cNvPr>
          <p:cNvGrpSpPr/>
          <p:nvPr/>
        </p:nvGrpSpPr>
        <p:grpSpPr>
          <a:xfrm>
            <a:off x="12325432" y="729205"/>
            <a:ext cx="3578574" cy="6132587"/>
            <a:chOff x="8602983" y="725413"/>
            <a:chExt cx="3578574" cy="6132587"/>
          </a:xfrm>
        </p:grpSpPr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CBCBF1-6ED3-9F96-A2F7-9620DF665E10}"/>
                </a:ext>
              </a:extLst>
            </p:cNvPr>
            <p:cNvSpPr/>
            <p:nvPr/>
          </p:nvSpPr>
          <p:spPr>
            <a:xfrm rot="5400000">
              <a:off x="11692346" y="1697842"/>
              <a:ext cx="616561" cy="361861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B6671F-9F52-C2F9-2B05-33A2B4E08B50}"/>
                </a:ext>
              </a:extLst>
            </p:cNvPr>
            <p:cNvSpPr/>
            <p:nvPr/>
          </p:nvSpPr>
          <p:spPr>
            <a:xfrm>
              <a:off x="8602983" y="725413"/>
              <a:ext cx="3225800" cy="613258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551F4C-97FC-5E81-8DD7-CBE839D986C9}"/>
                </a:ext>
              </a:extLst>
            </p:cNvPr>
            <p:cNvSpPr txBox="1"/>
            <p:nvPr/>
          </p:nvSpPr>
          <p:spPr>
            <a:xfrm>
              <a:off x="9699727" y="929663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5FF65C-A03D-A191-E821-9E5B2DEA3F65}"/>
                </a:ext>
              </a:extLst>
            </p:cNvPr>
            <p:cNvSpPr txBox="1"/>
            <p:nvPr/>
          </p:nvSpPr>
          <p:spPr>
            <a:xfrm>
              <a:off x="9098098" y="3714828"/>
              <a:ext cx="2087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Reports</a:t>
              </a:r>
            </a:p>
          </p:txBody>
        </p:sp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2D8F0E1D-D98D-11C2-4FA2-7D91DD96B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770" y="5323230"/>
              <a:ext cx="914400" cy="914400"/>
            </a:xfrm>
            <a:prstGeom prst="rect">
              <a:avLst/>
            </a:prstGeom>
            <a:noFill/>
          </p:spPr>
        </p:pic>
      </p:grpSp>
      <p:grpSp>
        <p:nvGrpSpPr>
          <p:cNvPr id="51" name="3">
            <a:extLst>
              <a:ext uri="{FF2B5EF4-FFF2-40B4-BE49-F238E27FC236}">
                <a16:creationId xmlns:a16="http://schemas.microsoft.com/office/drawing/2014/main" id="{433552B2-F531-39B9-4696-DB6875427DEF}"/>
              </a:ext>
            </a:extLst>
          </p:cNvPr>
          <p:cNvGrpSpPr/>
          <p:nvPr/>
        </p:nvGrpSpPr>
        <p:grpSpPr>
          <a:xfrm>
            <a:off x="12684800" y="729205"/>
            <a:ext cx="3219206" cy="6128795"/>
            <a:chOff x="6098412" y="729205"/>
            <a:chExt cx="3219206" cy="61287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FD35D3-1B2D-E32C-28CD-A0F89CD9180B}"/>
                </a:ext>
              </a:extLst>
            </p:cNvPr>
            <p:cNvSpPr/>
            <p:nvPr/>
          </p:nvSpPr>
          <p:spPr>
            <a:xfrm>
              <a:off x="6098412" y="729205"/>
              <a:ext cx="2956688" cy="612879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830960-1462-48BD-0F1E-59998FA841B6}"/>
                </a:ext>
              </a:extLst>
            </p:cNvPr>
            <p:cNvSpPr txBox="1"/>
            <p:nvPr/>
          </p:nvSpPr>
          <p:spPr>
            <a:xfrm>
              <a:off x="7069356" y="951541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42" name="Picture 41" descr="A hand giving money to another hand&#10;&#10;AI-generated content may be incorrect.">
              <a:extLst>
                <a:ext uri="{FF2B5EF4-FFF2-40B4-BE49-F238E27FC236}">
                  <a16:creationId xmlns:a16="http://schemas.microsoft.com/office/drawing/2014/main" id="{2CB08BED-78BD-1930-0FB7-EE2E61C17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656" y="5327022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C82BF6-2ECB-883D-9BEC-3128882E1090}"/>
                </a:ext>
              </a:extLst>
            </p:cNvPr>
            <p:cNvSpPr txBox="1"/>
            <p:nvPr/>
          </p:nvSpPr>
          <p:spPr>
            <a:xfrm>
              <a:off x="6424729" y="3699838"/>
              <a:ext cx="2178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Payments</a:t>
              </a: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6C0E92A9-7EFE-4A17-E156-93A262A7652A}"/>
                </a:ext>
              </a:extLst>
            </p:cNvPr>
            <p:cNvSpPr/>
            <p:nvPr/>
          </p:nvSpPr>
          <p:spPr>
            <a:xfrm rot="5400000">
              <a:off x="8828407" y="1658903"/>
              <a:ext cx="616561" cy="361861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65F5399-A201-F58F-173F-8296D4AC78CF}"/>
              </a:ext>
            </a:extLst>
          </p:cNvPr>
          <p:cNvGrpSpPr/>
          <p:nvPr/>
        </p:nvGrpSpPr>
        <p:grpSpPr>
          <a:xfrm>
            <a:off x="12426781" y="729205"/>
            <a:ext cx="3477225" cy="6128795"/>
            <a:chOff x="2972605" y="729205"/>
            <a:chExt cx="3477225" cy="61287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3589EB-4598-FEAB-331D-60D261B323F8}"/>
                </a:ext>
              </a:extLst>
            </p:cNvPr>
            <p:cNvSpPr/>
            <p:nvPr/>
          </p:nvSpPr>
          <p:spPr>
            <a:xfrm>
              <a:off x="2972605" y="729205"/>
              <a:ext cx="3124200" cy="61287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37FA9B-55E8-DFA8-0807-EBA855D3E89B}"/>
                </a:ext>
              </a:extLst>
            </p:cNvPr>
            <p:cNvSpPr txBox="1"/>
            <p:nvPr/>
          </p:nvSpPr>
          <p:spPr>
            <a:xfrm>
              <a:off x="4139124" y="951542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9B9E13-F12E-C74E-D095-C3705047CD75}"/>
                </a:ext>
              </a:extLst>
            </p:cNvPr>
            <p:cNvSpPr txBox="1"/>
            <p:nvPr/>
          </p:nvSpPr>
          <p:spPr>
            <a:xfrm>
              <a:off x="3494497" y="3254993"/>
              <a:ext cx="2178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PO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Matching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BF5DC58-F734-A4AA-C932-8A6BED82F860}"/>
                </a:ext>
              </a:extLst>
            </p:cNvPr>
            <p:cNvSpPr/>
            <p:nvPr/>
          </p:nvSpPr>
          <p:spPr>
            <a:xfrm rot="5400000">
              <a:off x="5960619" y="1658902"/>
              <a:ext cx="616561" cy="361861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3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C54FB049-88EB-F74E-DC11-87AE9D2C7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99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160" y="5199017"/>
              <a:ext cx="1122928" cy="1122928"/>
            </a:xfrm>
            <a:prstGeom prst="rect">
              <a:avLst/>
            </a:prstGeom>
            <a:noFill/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F7A1CAC-0BEA-C036-8B5A-7A3A67229A48}"/>
              </a:ext>
            </a:extLst>
          </p:cNvPr>
          <p:cNvGrpSpPr/>
          <p:nvPr/>
        </p:nvGrpSpPr>
        <p:grpSpPr>
          <a:xfrm>
            <a:off x="12571650" y="729205"/>
            <a:ext cx="3332356" cy="6128795"/>
            <a:chOff x="0" y="729205"/>
            <a:chExt cx="3332356" cy="61287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948301-51FF-1135-6F04-C92F446972EF}"/>
                </a:ext>
              </a:extLst>
            </p:cNvPr>
            <p:cNvSpPr/>
            <p:nvPr/>
          </p:nvSpPr>
          <p:spPr>
            <a:xfrm>
              <a:off x="0" y="729205"/>
              <a:ext cx="2972604" cy="6128795"/>
            </a:xfrm>
            <a:prstGeom prst="rect">
              <a:avLst/>
            </a:prstGeom>
            <a:solidFill>
              <a:srgbClr val="E1CB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A6083A-90FD-B49A-1ADE-751833C0C575}"/>
                </a:ext>
              </a:extLst>
            </p:cNvPr>
            <p:cNvSpPr txBox="1"/>
            <p:nvPr/>
          </p:nvSpPr>
          <p:spPr>
            <a:xfrm>
              <a:off x="1029504" y="951541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966931-B1EA-69EC-8321-E3E166E57583}"/>
                </a:ext>
              </a:extLst>
            </p:cNvPr>
            <p:cNvSpPr txBox="1"/>
            <p:nvPr/>
          </p:nvSpPr>
          <p:spPr>
            <a:xfrm>
              <a:off x="520700" y="3429000"/>
              <a:ext cx="19063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Create Invoice </a:t>
              </a:r>
            </a:p>
          </p:txBody>
        </p:sp>
        <p:pic>
          <p:nvPicPr>
            <p:cNvPr id="40" name="Picture 3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8054C855-F24D-9A8F-60B5-C93FCD7D3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34" y="5392544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7B027218-45A9-32B4-7326-F31147804840}"/>
                </a:ext>
              </a:extLst>
            </p:cNvPr>
            <p:cNvSpPr/>
            <p:nvPr/>
          </p:nvSpPr>
          <p:spPr>
            <a:xfrm rot="5400000">
              <a:off x="2843145" y="1658901"/>
              <a:ext cx="616561" cy="361861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678FC19-5161-48E9-6DFB-2420B1EC021E}"/>
              </a:ext>
            </a:extLst>
          </p:cNvPr>
          <p:cNvSpPr txBox="1"/>
          <p:nvPr/>
        </p:nvSpPr>
        <p:spPr>
          <a:xfrm>
            <a:off x="11668604" y="2785825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0829A6-A799-77D3-7B77-9F2F587C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79DD0F-C6C1-00CC-A750-F043765C638F}"/>
              </a:ext>
            </a:extLst>
          </p:cNvPr>
          <p:cNvSpPr txBox="1"/>
          <p:nvPr/>
        </p:nvSpPr>
        <p:spPr>
          <a:xfrm>
            <a:off x="1417809" y="595943"/>
            <a:ext cx="1400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8696B-13CF-AC86-FC31-3517D90C987A}"/>
              </a:ext>
            </a:extLst>
          </p:cNvPr>
          <p:cNvSpPr txBox="1"/>
          <p:nvPr/>
        </p:nvSpPr>
        <p:spPr>
          <a:xfrm>
            <a:off x="2818354" y="1176675"/>
            <a:ext cx="3553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Create </a:t>
            </a:r>
            <a:r>
              <a:rPr lang="en-US" sz="3200" dirty="0">
                <a:solidFill>
                  <a:schemeClr val="bg1"/>
                </a:solidFill>
              </a:rPr>
              <a:t>Invoice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4F4C7-48DB-163D-435A-89B79A8A88B7}"/>
              </a:ext>
            </a:extLst>
          </p:cNvPr>
          <p:cNvSpPr txBox="1"/>
          <p:nvPr/>
        </p:nvSpPr>
        <p:spPr>
          <a:xfrm>
            <a:off x="1417809" y="2198700"/>
            <a:ext cx="1541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5F2CC-5D40-409C-EF7C-7DF6F5F1AB9B}"/>
              </a:ext>
            </a:extLst>
          </p:cNvPr>
          <p:cNvSpPr txBox="1"/>
          <p:nvPr/>
        </p:nvSpPr>
        <p:spPr>
          <a:xfrm>
            <a:off x="2818354" y="2795503"/>
            <a:ext cx="281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PO Matching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9747A-D007-2AA3-9A82-15C2D72A8045}"/>
              </a:ext>
            </a:extLst>
          </p:cNvPr>
          <p:cNvSpPr txBox="1"/>
          <p:nvPr/>
        </p:nvSpPr>
        <p:spPr>
          <a:xfrm>
            <a:off x="1417809" y="3861395"/>
            <a:ext cx="1704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D8B2C4-1C5A-5DEF-4AAE-EA6C9E4CC80B}"/>
              </a:ext>
            </a:extLst>
          </p:cNvPr>
          <p:cNvSpPr txBox="1"/>
          <p:nvPr/>
        </p:nvSpPr>
        <p:spPr>
          <a:xfrm>
            <a:off x="2818354" y="4352775"/>
            <a:ext cx="2178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Payments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B3E99-A209-A306-4CF2-C3EB82848492}"/>
              </a:ext>
            </a:extLst>
          </p:cNvPr>
          <p:cNvSpPr txBox="1"/>
          <p:nvPr/>
        </p:nvSpPr>
        <p:spPr>
          <a:xfrm>
            <a:off x="1417809" y="5364231"/>
            <a:ext cx="1595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9666C1-CC79-FF1F-DCA3-AFA95AE1F124}"/>
              </a:ext>
            </a:extLst>
          </p:cNvPr>
          <p:cNvSpPr txBox="1"/>
          <p:nvPr/>
        </p:nvSpPr>
        <p:spPr>
          <a:xfrm>
            <a:off x="2818354" y="5803100"/>
            <a:ext cx="208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Reports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71F6BEAB-168E-50B2-6477-55CACF610B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0897953"/>
                  </p:ext>
                </p:extLst>
              </p:nvPr>
            </p:nvGraphicFramePr>
            <p:xfrm>
              <a:off x="7876465" y="1016325"/>
              <a:ext cx="2102000" cy="1182375"/>
            </p:xfrm>
            <a:graphic>
              <a:graphicData uri="http://schemas.microsoft.com/office/powerpoint/2016/slidezoom">
                <pslz:sldZm>
                  <pslz:sldZmObj sldId="308" cId="2343551928">
                    <pslz:zmPr id="{4B7D7EE8-F045-4596-90DD-8B53C1B795F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000" cy="118237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1F6BEAB-168E-50B2-6477-55CACF610B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76465" y="1016325"/>
                <a:ext cx="2102000" cy="118237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63C97E6F-CA1F-8B38-878B-BA4457096C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737179"/>
                  </p:ext>
                </p:extLst>
              </p:nvPr>
            </p:nvGraphicFramePr>
            <p:xfrm>
              <a:off x="7876465" y="2740113"/>
              <a:ext cx="2102000" cy="1182375"/>
            </p:xfrm>
            <a:graphic>
              <a:graphicData uri="http://schemas.microsoft.com/office/powerpoint/2016/slidezoom">
                <pslz:sldZm>
                  <pslz:sldZmObj sldId="338" cId="2547205988">
                    <pslz:zmPr id="{AFC82189-E097-4B7F-AEDE-7BADE324E799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000" cy="118237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3C97E6F-CA1F-8B38-878B-BA4457096C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76465" y="2740113"/>
                <a:ext cx="2102000" cy="118237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289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98EEF-5E8F-D33E-4D54-1F7C17578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44E009-B667-2D37-2E79-C2339746EF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056" b="5545"/>
          <a:stretch/>
        </p:blipFill>
        <p:spPr>
          <a:xfrm>
            <a:off x="0" y="717172"/>
            <a:ext cx="12192000" cy="45536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B0B63B-8E9D-E951-30BA-251DA4A8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25C095-F3AF-35DF-A975-A3E6F7319860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DF791-7429-3290-94C4-336A29855243}"/>
              </a:ext>
            </a:extLst>
          </p:cNvPr>
          <p:cNvSpPr txBox="1"/>
          <p:nvPr/>
        </p:nvSpPr>
        <p:spPr>
          <a:xfrm>
            <a:off x="185060" y="4878098"/>
            <a:ext cx="899605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Match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2521BC-7FDF-CD24-6724-38BBF7D4664F}"/>
              </a:ext>
            </a:extLst>
          </p:cNvPr>
          <p:cNvSpPr/>
          <p:nvPr/>
        </p:nvSpPr>
        <p:spPr>
          <a:xfrm>
            <a:off x="5353049" y="3612576"/>
            <a:ext cx="1150429" cy="406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20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ABB63-707E-BB95-F458-15AAAB4D6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1EB05B-52DA-270C-26C3-6A2154A7F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B7FB5047-E525-8E93-002D-EE6611D99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396"/>
            <a:ext cx="12192000" cy="5538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C06F5D-69B0-9117-7534-2EB6E9DEB4DD}"/>
              </a:ext>
            </a:extLst>
          </p:cNvPr>
          <p:cNvSpPr/>
          <p:nvPr/>
        </p:nvSpPr>
        <p:spPr>
          <a:xfrm>
            <a:off x="0" y="38163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E67A8-41ED-AF23-35F4-4C74155D8EA0}"/>
              </a:ext>
            </a:extLst>
          </p:cNvPr>
          <p:cNvSpPr txBox="1"/>
          <p:nvPr/>
        </p:nvSpPr>
        <p:spPr>
          <a:xfrm>
            <a:off x="185060" y="6008398"/>
            <a:ext cx="1560042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Match Ways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7819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8B5FD-31AD-389F-BC4C-141C8B195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4">
            <a:extLst>
              <a:ext uri="{FF2B5EF4-FFF2-40B4-BE49-F238E27FC236}">
                <a16:creationId xmlns:a16="http://schemas.microsoft.com/office/drawing/2014/main" id="{C7A602E8-5381-21BF-F0E8-1A708716A19F}"/>
              </a:ext>
            </a:extLst>
          </p:cNvPr>
          <p:cNvGrpSpPr/>
          <p:nvPr/>
        </p:nvGrpSpPr>
        <p:grpSpPr>
          <a:xfrm>
            <a:off x="12325432" y="729205"/>
            <a:ext cx="3578574" cy="6132587"/>
            <a:chOff x="8602983" y="725413"/>
            <a:chExt cx="3578574" cy="6132587"/>
          </a:xfrm>
        </p:grpSpPr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AF1BC0E4-F574-A9DC-82AC-CD50BACCDCCC}"/>
                </a:ext>
              </a:extLst>
            </p:cNvPr>
            <p:cNvSpPr/>
            <p:nvPr/>
          </p:nvSpPr>
          <p:spPr>
            <a:xfrm rot="5400000">
              <a:off x="11692346" y="1697842"/>
              <a:ext cx="616561" cy="361861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60265F-6151-C3BF-D69E-C58F0F61B125}"/>
                </a:ext>
              </a:extLst>
            </p:cNvPr>
            <p:cNvSpPr/>
            <p:nvPr/>
          </p:nvSpPr>
          <p:spPr>
            <a:xfrm>
              <a:off x="8602983" y="725413"/>
              <a:ext cx="3225800" cy="613258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5BC2-417E-01BB-7C9E-DF6A7385FEAF}"/>
                </a:ext>
              </a:extLst>
            </p:cNvPr>
            <p:cNvSpPr txBox="1"/>
            <p:nvPr/>
          </p:nvSpPr>
          <p:spPr>
            <a:xfrm>
              <a:off x="9699727" y="929663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52111E-93CE-B6C8-1BE5-6E99332D873F}"/>
                </a:ext>
              </a:extLst>
            </p:cNvPr>
            <p:cNvSpPr txBox="1"/>
            <p:nvPr/>
          </p:nvSpPr>
          <p:spPr>
            <a:xfrm>
              <a:off x="9098098" y="3714828"/>
              <a:ext cx="2087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Reports</a:t>
              </a:r>
            </a:p>
          </p:txBody>
        </p:sp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0802FC72-361B-7B68-5EAE-F3581E41F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770" y="5323230"/>
              <a:ext cx="914400" cy="914400"/>
            </a:xfrm>
            <a:prstGeom prst="rect">
              <a:avLst/>
            </a:prstGeom>
            <a:noFill/>
          </p:spPr>
        </p:pic>
      </p:grpSp>
      <p:grpSp>
        <p:nvGrpSpPr>
          <p:cNvPr id="51" name="3">
            <a:extLst>
              <a:ext uri="{FF2B5EF4-FFF2-40B4-BE49-F238E27FC236}">
                <a16:creationId xmlns:a16="http://schemas.microsoft.com/office/drawing/2014/main" id="{A8FC196D-C3AC-E9C4-ABD1-D71868C3785A}"/>
              </a:ext>
            </a:extLst>
          </p:cNvPr>
          <p:cNvGrpSpPr/>
          <p:nvPr/>
        </p:nvGrpSpPr>
        <p:grpSpPr>
          <a:xfrm>
            <a:off x="12684800" y="729205"/>
            <a:ext cx="3219206" cy="6128795"/>
            <a:chOff x="6098412" y="729205"/>
            <a:chExt cx="3219206" cy="61287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6C32442-8D57-4594-D13B-3C3D5FFAD4C6}"/>
                </a:ext>
              </a:extLst>
            </p:cNvPr>
            <p:cNvSpPr/>
            <p:nvPr/>
          </p:nvSpPr>
          <p:spPr>
            <a:xfrm>
              <a:off x="6098412" y="729205"/>
              <a:ext cx="2956688" cy="612879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45FE9F-9631-D38F-75DB-6C006956693E}"/>
                </a:ext>
              </a:extLst>
            </p:cNvPr>
            <p:cNvSpPr txBox="1"/>
            <p:nvPr/>
          </p:nvSpPr>
          <p:spPr>
            <a:xfrm>
              <a:off x="7069356" y="951541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42" name="Picture 41" descr="A hand giving money to another hand&#10;&#10;AI-generated content may be incorrect.">
              <a:extLst>
                <a:ext uri="{FF2B5EF4-FFF2-40B4-BE49-F238E27FC236}">
                  <a16:creationId xmlns:a16="http://schemas.microsoft.com/office/drawing/2014/main" id="{6ED3353F-B611-C34B-5BD4-B89D218E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656" y="5327022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262D56-E1A3-AFD8-7216-71C083C6CF42}"/>
                </a:ext>
              </a:extLst>
            </p:cNvPr>
            <p:cNvSpPr txBox="1"/>
            <p:nvPr/>
          </p:nvSpPr>
          <p:spPr>
            <a:xfrm>
              <a:off x="6424729" y="3699838"/>
              <a:ext cx="2178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Payments</a:t>
              </a: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44BB6BEC-C0B2-031B-1230-F3918C79E565}"/>
                </a:ext>
              </a:extLst>
            </p:cNvPr>
            <p:cNvSpPr/>
            <p:nvPr/>
          </p:nvSpPr>
          <p:spPr>
            <a:xfrm rot="5400000">
              <a:off x="8828407" y="1658903"/>
              <a:ext cx="616561" cy="361861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C0E293-5DB8-3EEF-8E4A-0AD6F00C5E95}"/>
              </a:ext>
            </a:extLst>
          </p:cNvPr>
          <p:cNvGrpSpPr/>
          <p:nvPr/>
        </p:nvGrpSpPr>
        <p:grpSpPr>
          <a:xfrm>
            <a:off x="12426781" y="729205"/>
            <a:ext cx="3477225" cy="6128795"/>
            <a:chOff x="2972605" y="729205"/>
            <a:chExt cx="3477225" cy="61287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93B199-1A50-6749-B009-E4A809EF1B1B}"/>
                </a:ext>
              </a:extLst>
            </p:cNvPr>
            <p:cNvSpPr/>
            <p:nvPr/>
          </p:nvSpPr>
          <p:spPr>
            <a:xfrm>
              <a:off x="2972605" y="729205"/>
              <a:ext cx="3124200" cy="61287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C4200C-2F78-444F-6D5F-C5E8D6134946}"/>
                </a:ext>
              </a:extLst>
            </p:cNvPr>
            <p:cNvSpPr txBox="1"/>
            <p:nvPr/>
          </p:nvSpPr>
          <p:spPr>
            <a:xfrm>
              <a:off x="4139124" y="951542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422240-87E8-25CB-4973-55C4D31D55F2}"/>
                </a:ext>
              </a:extLst>
            </p:cNvPr>
            <p:cNvSpPr txBox="1"/>
            <p:nvPr/>
          </p:nvSpPr>
          <p:spPr>
            <a:xfrm>
              <a:off x="3494497" y="3254993"/>
              <a:ext cx="2178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PO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Matching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66CFCEF8-EE07-3BB8-7B44-E26F2F2D1955}"/>
                </a:ext>
              </a:extLst>
            </p:cNvPr>
            <p:cNvSpPr/>
            <p:nvPr/>
          </p:nvSpPr>
          <p:spPr>
            <a:xfrm rot="5400000">
              <a:off x="5960619" y="1658902"/>
              <a:ext cx="616561" cy="361861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3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9E283E9-4F7D-3578-A566-0F73E64F5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99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160" y="5199017"/>
              <a:ext cx="1122928" cy="1122928"/>
            </a:xfrm>
            <a:prstGeom prst="rect">
              <a:avLst/>
            </a:prstGeom>
            <a:noFill/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F4ACE6-8F9D-681B-06DB-75726C3BF992}"/>
              </a:ext>
            </a:extLst>
          </p:cNvPr>
          <p:cNvGrpSpPr/>
          <p:nvPr/>
        </p:nvGrpSpPr>
        <p:grpSpPr>
          <a:xfrm>
            <a:off x="12571650" y="729205"/>
            <a:ext cx="3332356" cy="6128795"/>
            <a:chOff x="0" y="729205"/>
            <a:chExt cx="3332356" cy="61287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89EC3E-9FC0-AEB9-7DC2-D43EB582237C}"/>
                </a:ext>
              </a:extLst>
            </p:cNvPr>
            <p:cNvSpPr/>
            <p:nvPr/>
          </p:nvSpPr>
          <p:spPr>
            <a:xfrm>
              <a:off x="0" y="729205"/>
              <a:ext cx="2972604" cy="6128795"/>
            </a:xfrm>
            <a:prstGeom prst="rect">
              <a:avLst/>
            </a:prstGeom>
            <a:solidFill>
              <a:srgbClr val="E1CB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63F1B-D5DE-67BB-D751-72B2496BFD6F}"/>
                </a:ext>
              </a:extLst>
            </p:cNvPr>
            <p:cNvSpPr txBox="1"/>
            <p:nvPr/>
          </p:nvSpPr>
          <p:spPr>
            <a:xfrm>
              <a:off x="1029504" y="951541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457EBB-B0B2-80A8-06FC-809B5DAEC474}"/>
                </a:ext>
              </a:extLst>
            </p:cNvPr>
            <p:cNvSpPr txBox="1"/>
            <p:nvPr/>
          </p:nvSpPr>
          <p:spPr>
            <a:xfrm>
              <a:off x="520700" y="3429000"/>
              <a:ext cx="19063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Create Invoice </a:t>
              </a:r>
            </a:p>
          </p:txBody>
        </p:sp>
        <p:pic>
          <p:nvPicPr>
            <p:cNvPr id="40" name="Picture 3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2C9286AB-4A0D-38C9-AF62-D4C0D9BE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34" y="5392544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83424C07-70A2-DDD4-6BEF-2CA1C3D11D9F}"/>
                </a:ext>
              </a:extLst>
            </p:cNvPr>
            <p:cNvSpPr/>
            <p:nvPr/>
          </p:nvSpPr>
          <p:spPr>
            <a:xfrm rot="5400000">
              <a:off x="2843145" y="1658901"/>
              <a:ext cx="616561" cy="361861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9CA3DD2-BD6A-F4CC-2B99-3FD521400DEF}"/>
              </a:ext>
            </a:extLst>
          </p:cNvPr>
          <p:cNvSpPr txBox="1"/>
          <p:nvPr/>
        </p:nvSpPr>
        <p:spPr>
          <a:xfrm>
            <a:off x="11668604" y="2785825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E6EEEE-2D8D-D7C3-A05A-504F5E16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F43F9-57DD-8B01-4951-FC224EBC1D1C}"/>
              </a:ext>
            </a:extLst>
          </p:cNvPr>
          <p:cNvSpPr txBox="1"/>
          <p:nvPr/>
        </p:nvSpPr>
        <p:spPr>
          <a:xfrm>
            <a:off x="1417809" y="595943"/>
            <a:ext cx="1400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9E9F32-1B88-92C8-2CA9-6BEE987DF7DF}"/>
              </a:ext>
            </a:extLst>
          </p:cNvPr>
          <p:cNvSpPr txBox="1"/>
          <p:nvPr/>
        </p:nvSpPr>
        <p:spPr>
          <a:xfrm>
            <a:off x="2818354" y="1176675"/>
            <a:ext cx="3553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Create </a:t>
            </a:r>
            <a:r>
              <a:rPr lang="en-US" sz="3200" dirty="0">
                <a:solidFill>
                  <a:schemeClr val="bg1"/>
                </a:solidFill>
              </a:rPr>
              <a:t>Invoice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103DF-2AA0-F1EB-F644-2173CB390EC6}"/>
              </a:ext>
            </a:extLst>
          </p:cNvPr>
          <p:cNvSpPr txBox="1"/>
          <p:nvPr/>
        </p:nvSpPr>
        <p:spPr>
          <a:xfrm>
            <a:off x="1417809" y="2198700"/>
            <a:ext cx="1541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788EB-8CFC-DEB0-4BFC-25D8C554F2A7}"/>
              </a:ext>
            </a:extLst>
          </p:cNvPr>
          <p:cNvSpPr txBox="1"/>
          <p:nvPr/>
        </p:nvSpPr>
        <p:spPr>
          <a:xfrm>
            <a:off x="2818354" y="2795503"/>
            <a:ext cx="281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PO Matching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73BE1-1B0C-6ED0-E868-548529F6F978}"/>
              </a:ext>
            </a:extLst>
          </p:cNvPr>
          <p:cNvSpPr txBox="1"/>
          <p:nvPr/>
        </p:nvSpPr>
        <p:spPr>
          <a:xfrm>
            <a:off x="1417809" y="3861395"/>
            <a:ext cx="1704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D7933-A826-7B0C-1398-C4EE2523F3E3}"/>
              </a:ext>
            </a:extLst>
          </p:cNvPr>
          <p:cNvSpPr txBox="1"/>
          <p:nvPr/>
        </p:nvSpPr>
        <p:spPr>
          <a:xfrm>
            <a:off x="2818354" y="4352775"/>
            <a:ext cx="2178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Payments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4854B-AB0C-C825-6BC1-D632230C771D}"/>
              </a:ext>
            </a:extLst>
          </p:cNvPr>
          <p:cNvSpPr txBox="1"/>
          <p:nvPr/>
        </p:nvSpPr>
        <p:spPr>
          <a:xfrm>
            <a:off x="1417809" y="5364231"/>
            <a:ext cx="1595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1849FF-7041-7A6F-BEA6-944122398E31}"/>
              </a:ext>
            </a:extLst>
          </p:cNvPr>
          <p:cNvSpPr txBox="1"/>
          <p:nvPr/>
        </p:nvSpPr>
        <p:spPr>
          <a:xfrm>
            <a:off x="2818354" y="5803100"/>
            <a:ext cx="208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Reports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8B9E7CE7-F72A-1F79-8F90-739449F2FA1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76465" y="1016325"/>
              <a:ext cx="2102000" cy="1182375"/>
            </p:xfrm>
            <a:graphic>
              <a:graphicData uri="http://schemas.microsoft.com/office/powerpoint/2016/slidezoom">
                <pslz:sldZm>
                  <pslz:sldZmObj sldId="308" cId="2343551928">
                    <pslz:zmPr id="{4B7D7EE8-F045-4596-90DD-8B53C1B795F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000" cy="118237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B9E7CE7-F72A-1F79-8F90-739449F2FA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76465" y="1016325"/>
                <a:ext cx="2102000" cy="118237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2F5B0C51-3B04-F739-07F0-015D1089C4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76465" y="2740113"/>
              <a:ext cx="2102000" cy="1182375"/>
            </p:xfrm>
            <a:graphic>
              <a:graphicData uri="http://schemas.microsoft.com/office/powerpoint/2016/slidezoom">
                <pslz:sldZm>
                  <pslz:sldZmObj sldId="338" cId="2547205988">
                    <pslz:zmPr id="{AFC82189-E097-4B7F-AEDE-7BADE324E799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000" cy="118237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F5B0C51-3B04-F739-07F0-015D1089C4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76465" y="2740113"/>
                <a:ext cx="2102000" cy="118237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E54570AE-1527-F301-5598-B08FD67C85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983463"/>
                  </p:ext>
                </p:extLst>
              </p:nvPr>
            </p:nvGraphicFramePr>
            <p:xfrm>
              <a:off x="7878879" y="4284613"/>
              <a:ext cx="2102000" cy="1182375"/>
            </p:xfrm>
            <a:graphic>
              <a:graphicData uri="http://schemas.microsoft.com/office/powerpoint/2016/slidezoom">
                <pslz:sldZm>
                  <pslz:sldZmObj sldId="332" cId="230197259">
                    <pslz:zmPr id="{2BFD82C1-5953-444D-BE52-4831C60C72EE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000" cy="118237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54570AE-1527-F301-5598-B08FD67C85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78879" y="4284613"/>
                <a:ext cx="2102000" cy="118237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63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E3F53-75A1-0B82-426D-068D88AA2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FC72C6-7FDD-9CFD-F8BC-43D8E3A1C7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444" b="5277"/>
          <a:stretch/>
        </p:blipFill>
        <p:spPr>
          <a:xfrm>
            <a:off x="12700" y="781050"/>
            <a:ext cx="12192000" cy="51625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CE5516-A919-A6C2-1B6E-B0C0DAEE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68AB1-9B86-8785-68BE-5729BA24B0BF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E0434-F510-1B92-F29A-74FDEDC8F5E6}"/>
              </a:ext>
            </a:extLst>
          </p:cNvPr>
          <p:cNvSpPr txBox="1"/>
          <p:nvPr/>
        </p:nvSpPr>
        <p:spPr>
          <a:xfrm>
            <a:off x="185060" y="4878098"/>
            <a:ext cx="4801314" cy="1059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First part of payment that we pay it in full :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Select the invoice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Press on Actions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9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41A50-8F1D-F525-7946-660787D5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78CCF-17DD-B835-5D77-FFCDC55E50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69" b="4601"/>
          <a:stretch/>
        </p:blipFill>
        <p:spPr>
          <a:xfrm>
            <a:off x="-13253" y="735029"/>
            <a:ext cx="15084169" cy="7791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2040D-2F70-48B0-3488-7BCA6C87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3278A-D223-3DEC-F4CA-E3414AB58E18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4B9D8-55FA-E622-26FE-55C53707E20C}"/>
              </a:ext>
            </a:extLst>
          </p:cNvPr>
          <p:cNvSpPr txBox="1"/>
          <p:nvPr/>
        </p:nvSpPr>
        <p:spPr>
          <a:xfrm>
            <a:off x="185060" y="4878098"/>
            <a:ext cx="2111475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Payments Screen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949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D7236-50DB-249A-887E-A8A45CD8E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D638A1-D937-1090-FEB2-20EB11DB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68" b="6103"/>
          <a:stretch/>
        </p:blipFill>
        <p:spPr>
          <a:xfrm>
            <a:off x="0" y="716268"/>
            <a:ext cx="15199569" cy="772288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53D73-B7EC-7D38-C9C9-D29CF21B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DB6D8E-B7D7-F07A-4BB4-A4A52005F5BA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665FF-7C78-8E24-1CA6-23309D30B6E4}"/>
              </a:ext>
            </a:extLst>
          </p:cNvPr>
          <p:cNvSpPr txBox="1"/>
          <p:nvPr/>
        </p:nvSpPr>
        <p:spPr>
          <a:xfrm>
            <a:off x="185060" y="4878098"/>
            <a:ext cx="6742551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Fill the trading partner or Supplier Number and Supplier Site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43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72FF9-5143-7F71-AA8F-3BBA2EF60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D81E92-5FA4-CFAB-CF62-8A1F666CFB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11" b="5278"/>
          <a:stretch/>
        </p:blipFill>
        <p:spPr>
          <a:xfrm>
            <a:off x="-1970049" y="723900"/>
            <a:ext cx="16132098" cy="82677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F3D2A-121B-A63B-FABD-07F19436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8B687-A29A-F94C-74FB-9974CFCFC7AD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53A73-75C5-66FB-B958-05E7BEBE94DF}"/>
              </a:ext>
            </a:extLst>
          </p:cNvPr>
          <p:cNvSpPr txBox="1"/>
          <p:nvPr/>
        </p:nvSpPr>
        <p:spPr>
          <a:xfrm>
            <a:off x="185060" y="4878098"/>
            <a:ext cx="2528256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Fill the required fields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4073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2979F-4DA7-39C1-F6F0-D52A44B2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BC233F-EF32-1E44-748E-C5F5A85CA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207" b="5279"/>
          <a:stretch/>
        </p:blipFill>
        <p:spPr>
          <a:xfrm>
            <a:off x="0" y="669590"/>
            <a:ext cx="16132098" cy="476534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2AE6E2-FC62-E38D-A4E3-62BAFF37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AC7CA-2947-BE1C-310C-C851561BDC02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976D7-BDA8-8F44-114F-91E79908C3EB}"/>
              </a:ext>
            </a:extLst>
          </p:cNvPr>
          <p:cNvSpPr txBox="1"/>
          <p:nvPr/>
        </p:nvSpPr>
        <p:spPr>
          <a:xfrm>
            <a:off x="185060" y="4878098"/>
            <a:ext cx="2525050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Enter/Adjust Invoices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322621-EC13-F524-34FC-6AC6C6AD2701}"/>
              </a:ext>
            </a:extLst>
          </p:cNvPr>
          <p:cNvSpPr/>
          <p:nvPr/>
        </p:nvSpPr>
        <p:spPr>
          <a:xfrm>
            <a:off x="3524250" y="3250626"/>
            <a:ext cx="3409950" cy="648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121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55B57-2384-8ECA-B925-2065E108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A6B36D-A05F-FDD8-07B2-F2BF87B527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229" b="4444"/>
          <a:stretch/>
        </p:blipFill>
        <p:spPr>
          <a:xfrm>
            <a:off x="0" y="739775"/>
            <a:ext cx="15220078" cy="68770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AB439C-35BB-2527-0CDE-B9C38CDE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64F133-5226-6C75-E7B2-69EC5441F645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C9B62-C299-8567-6360-DED5E88B4ACD}"/>
              </a:ext>
            </a:extLst>
          </p:cNvPr>
          <p:cNvSpPr txBox="1"/>
          <p:nvPr/>
        </p:nvSpPr>
        <p:spPr>
          <a:xfrm>
            <a:off x="185060" y="4878098"/>
            <a:ext cx="2350323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Choose the invoice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723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68BD2-3B33-B33E-DD79-697DE8A1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7E498-8CDA-C268-0A74-2F1603F6DF95}"/>
              </a:ext>
            </a:extLst>
          </p:cNvPr>
          <p:cNvSpPr txBox="1"/>
          <p:nvPr/>
        </p:nvSpPr>
        <p:spPr>
          <a:xfrm>
            <a:off x="5087540" y="2905780"/>
            <a:ext cx="201691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/>
              <a:t>Objective: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097DE2-6EBB-93B9-9DB7-FB1A1BAE3B15}"/>
              </a:ext>
            </a:extLst>
          </p:cNvPr>
          <p:cNvSpPr txBox="1"/>
          <p:nvPr/>
        </p:nvSpPr>
        <p:spPr>
          <a:xfrm>
            <a:off x="571499" y="3602961"/>
            <a:ext cx="11049000" cy="7834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/>
              <a:t>Enable users to Add and manage vendor invoices, payments, and period closing activities in the Accounts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Payable module.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2621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0A-8626-9BD7-64C6-7C80B95B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45251-E1A6-8093-32B5-3CBAF376F5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45" b="4444"/>
          <a:stretch/>
        </p:blipFill>
        <p:spPr>
          <a:xfrm>
            <a:off x="0" y="766512"/>
            <a:ext cx="18082038" cy="87584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20FFAE-DC22-EF08-7D4E-A84AB5A0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3AD64A-BD85-2DEC-A404-0DFAF41AC294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5DC6C-126E-F96D-5F53-977C72AD72A6}"/>
              </a:ext>
            </a:extLst>
          </p:cNvPr>
          <p:cNvSpPr txBox="1"/>
          <p:nvPr/>
        </p:nvSpPr>
        <p:spPr>
          <a:xfrm>
            <a:off x="185060" y="4878098"/>
            <a:ext cx="2350323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Choose the invoice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238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46EEA-74DF-66FC-9944-3FE7BD82F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8CC8AD-86E1-B779-DF41-AB7C9D089C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639" b="4444"/>
          <a:stretch/>
        </p:blipFill>
        <p:spPr>
          <a:xfrm>
            <a:off x="0" y="733426"/>
            <a:ext cx="18082038" cy="47720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2DA515-906B-AD19-321B-FE8D534E0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C6B87-54BE-17F6-497A-4B3AD3014FCC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D2B02-0185-5DC0-A2F6-483227F530C1}"/>
              </a:ext>
            </a:extLst>
          </p:cNvPr>
          <p:cNvSpPr txBox="1"/>
          <p:nvPr/>
        </p:nvSpPr>
        <p:spPr>
          <a:xfrm>
            <a:off x="185060" y="4878098"/>
            <a:ext cx="1015021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Actions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6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23A9-29BA-6802-BDE0-BDA9E3B0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BAD31E-E234-D26D-7811-F0ED1D3002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92" b="4444"/>
          <a:stretch/>
        </p:blipFill>
        <p:spPr>
          <a:xfrm>
            <a:off x="0" y="758825"/>
            <a:ext cx="12592050" cy="60817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E3D838-6FBC-D2ED-71AA-F1CE642F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55E45-2360-104A-5FB9-E78971165630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70AFD-5430-CA85-70B6-E1865E2588A1}"/>
              </a:ext>
            </a:extLst>
          </p:cNvPr>
          <p:cNvSpPr txBox="1"/>
          <p:nvPr/>
        </p:nvSpPr>
        <p:spPr>
          <a:xfrm>
            <a:off x="185060" y="4878098"/>
            <a:ext cx="2323072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Create Accounting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26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B6163-C55B-4515-F737-51E29AE1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4C3EF7B-DF37-ED31-63D7-000609332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22" r="12805" b="9255"/>
          <a:stretch/>
        </p:blipFill>
        <p:spPr>
          <a:xfrm>
            <a:off x="-1" y="706647"/>
            <a:ext cx="12203587" cy="529754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FE42DD-747B-FC0F-F5D8-D9D01C421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C25B4-9AC0-BE37-9B0E-4E9013B095F8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EE442-72C3-8DD4-44B1-E90EFC7E7518}"/>
              </a:ext>
            </a:extLst>
          </p:cNvPr>
          <p:cNvSpPr txBox="1"/>
          <p:nvPr/>
        </p:nvSpPr>
        <p:spPr>
          <a:xfrm>
            <a:off x="185060" y="4878098"/>
            <a:ext cx="2258952" cy="726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DR/ Liability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CR/ cash clearing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294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4675B-A180-BA8C-46A1-AD6F2B8B0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40810A-385C-EE06-969A-AB63AEFA5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000" r="36289" b="10422"/>
          <a:stretch/>
        </p:blipFill>
        <p:spPr>
          <a:xfrm>
            <a:off x="0" y="711200"/>
            <a:ext cx="12192000" cy="630246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71A4E-014F-F242-88F9-949A36CB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78A375-9BD2-B2E3-FF2D-44B857AAD059}"/>
              </a:ext>
            </a:extLst>
          </p:cNvPr>
          <p:cNvSpPr/>
          <p:nvPr/>
        </p:nvSpPr>
        <p:spPr>
          <a:xfrm>
            <a:off x="0" y="32829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822D3-6B90-B53E-C4A7-DF62390E5107}"/>
              </a:ext>
            </a:extLst>
          </p:cNvPr>
          <p:cNvSpPr txBox="1"/>
          <p:nvPr/>
        </p:nvSpPr>
        <p:spPr>
          <a:xfrm>
            <a:off x="185060" y="5474998"/>
            <a:ext cx="5774338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-After writing the invoice data we press on Actions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552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DCC84-F231-9C43-2598-84470A5DA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502D8A9-16DF-252B-69B4-0FE275034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22" r="12805" b="6141"/>
          <a:stretch/>
        </p:blipFill>
        <p:spPr>
          <a:xfrm>
            <a:off x="0" y="704320"/>
            <a:ext cx="12192000" cy="55372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C6CEFD-E60A-9639-E081-878CB20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25C8E7-9345-22A2-BB35-2AFB014759C3}"/>
              </a:ext>
            </a:extLst>
          </p:cNvPr>
          <p:cNvSpPr/>
          <p:nvPr/>
        </p:nvSpPr>
        <p:spPr>
          <a:xfrm>
            <a:off x="0" y="32829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0EF28-5DCC-F241-CC8D-C0DABBF0EFAC}"/>
              </a:ext>
            </a:extLst>
          </p:cNvPr>
          <p:cNvSpPr txBox="1"/>
          <p:nvPr/>
        </p:nvSpPr>
        <p:spPr>
          <a:xfrm>
            <a:off x="185060" y="5474998"/>
            <a:ext cx="1883849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Click on apply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070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C1433-FB96-047B-103A-4CA800BF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E57106-AD4E-7838-6C14-4A1758491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20" r="35972" b="9363"/>
          <a:stretch/>
        </p:blipFill>
        <p:spPr>
          <a:xfrm>
            <a:off x="0" y="664633"/>
            <a:ext cx="12192000" cy="72067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226543-AAA3-85A8-516C-FA117DA8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432DDB-14CF-6083-372F-C96F75DE0C6E}"/>
              </a:ext>
            </a:extLst>
          </p:cNvPr>
          <p:cNvSpPr/>
          <p:nvPr/>
        </p:nvSpPr>
        <p:spPr>
          <a:xfrm>
            <a:off x="0" y="35877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B5DD9-8C8A-90BC-9D16-7731F128EF00}"/>
              </a:ext>
            </a:extLst>
          </p:cNvPr>
          <p:cNvSpPr txBox="1"/>
          <p:nvPr/>
        </p:nvSpPr>
        <p:spPr>
          <a:xfrm>
            <a:off x="185060" y="5779798"/>
            <a:ext cx="10320454" cy="726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After writing the amount press on save and after it became applied we go on action again </a:t>
            </a:r>
            <a:endParaRPr lang="ar-EG" b="1" dirty="0">
              <a:solidFill>
                <a:schemeClr val="bg1"/>
              </a:solidFill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and validate it the press o create accounting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1490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2A47E-5294-DC12-2B1A-1C1349EC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B66F9-2B0B-8327-3CA5-2E3005398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85" r="13750" b="11092"/>
          <a:stretch/>
        </p:blipFill>
        <p:spPr>
          <a:xfrm>
            <a:off x="-1" y="723901"/>
            <a:ext cx="12251475" cy="51688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8AFC76-FD60-29FD-3F36-2200F327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76D8CB-E141-D3CE-163C-441CFDBA7AEA}"/>
              </a:ext>
            </a:extLst>
          </p:cNvPr>
          <p:cNvSpPr/>
          <p:nvPr/>
        </p:nvSpPr>
        <p:spPr>
          <a:xfrm>
            <a:off x="0" y="35877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EB504-DB4E-9E49-D140-683A931A42A9}"/>
              </a:ext>
            </a:extLst>
          </p:cNvPr>
          <p:cNvSpPr txBox="1"/>
          <p:nvPr/>
        </p:nvSpPr>
        <p:spPr>
          <a:xfrm>
            <a:off x="185060" y="5779798"/>
            <a:ext cx="2361544" cy="726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liability dr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Prepaid expense </a:t>
            </a:r>
            <a:r>
              <a:rPr lang="en-US" b="1" dirty="0" err="1">
                <a:solidFill>
                  <a:schemeClr val="bg1"/>
                </a:solidFill>
              </a:rPr>
              <a:t>cr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839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CF040-543E-BD35-331A-79C658B2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E34DC7-1A3D-98FE-3B48-C66D03AD30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325" b="5831"/>
          <a:stretch/>
        </p:blipFill>
        <p:spPr>
          <a:xfrm>
            <a:off x="12700" y="723900"/>
            <a:ext cx="12192000" cy="46527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D7EFE1-FD2D-E6F3-7C56-65126471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9CC44-3303-33B0-70A5-EE584876A386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92CF4-E19E-47E8-4A8F-E73ACA5045F9}"/>
              </a:ext>
            </a:extLst>
          </p:cNvPr>
          <p:cNvSpPr txBox="1"/>
          <p:nvPr/>
        </p:nvSpPr>
        <p:spPr>
          <a:xfrm>
            <a:off x="185060" y="4878098"/>
            <a:ext cx="766557" cy="392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Void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84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5FBD7-E0DD-BA72-B711-917F8851A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4">
            <a:extLst>
              <a:ext uri="{FF2B5EF4-FFF2-40B4-BE49-F238E27FC236}">
                <a16:creationId xmlns:a16="http://schemas.microsoft.com/office/drawing/2014/main" id="{D190286A-3EF3-8E71-9539-8C499B15D61C}"/>
              </a:ext>
            </a:extLst>
          </p:cNvPr>
          <p:cNvGrpSpPr/>
          <p:nvPr/>
        </p:nvGrpSpPr>
        <p:grpSpPr>
          <a:xfrm>
            <a:off x="12325432" y="729205"/>
            <a:ext cx="3578574" cy="6132587"/>
            <a:chOff x="8602983" y="725413"/>
            <a:chExt cx="3578574" cy="6132587"/>
          </a:xfrm>
        </p:grpSpPr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B71F01A7-1577-21BC-5311-C8A0ED133777}"/>
                </a:ext>
              </a:extLst>
            </p:cNvPr>
            <p:cNvSpPr/>
            <p:nvPr/>
          </p:nvSpPr>
          <p:spPr>
            <a:xfrm rot="5400000">
              <a:off x="11692346" y="1697842"/>
              <a:ext cx="616561" cy="361861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A8BF4AB-2F15-AAA3-CF77-BBF0B7217F2D}"/>
                </a:ext>
              </a:extLst>
            </p:cNvPr>
            <p:cNvSpPr/>
            <p:nvPr/>
          </p:nvSpPr>
          <p:spPr>
            <a:xfrm>
              <a:off x="8602983" y="725413"/>
              <a:ext cx="3225800" cy="613258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F35C9-3550-188F-2DD4-4A2DC9090B2F}"/>
                </a:ext>
              </a:extLst>
            </p:cNvPr>
            <p:cNvSpPr txBox="1"/>
            <p:nvPr/>
          </p:nvSpPr>
          <p:spPr>
            <a:xfrm>
              <a:off x="9699727" y="929663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C97C72-A48E-A551-3A30-48BB3A40592C}"/>
                </a:ext>
              </a:extLst>
            </p:cNvPr>
            <p:cNvSpPr txBox="1"/>
            <p:nvPr/>
          </p:nvSpPr>
          <p:spPr>
            <a:xfrm>
              <a:off x="9098098" y="3714828"/>
              <a:ext cx="2087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Reports</a:t>
              </a:r>
            </a:p>
          </p:txBody>
        </p:sp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F00C616-F5F3-B7CE-05EB-1F5756C5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770" y="5323230"/>
              <a:ext cx="914400" cy="914400"/>
            </a:xfrm>
            <a:prstGeom prst="rect">
              <a:avLst/>
            </a:prstGeom>
            <a:noFill/>
          </p:spPr>
        </p:pic>
      </p:grpSp>
      <p:grpSp>
        <p:nvGrpSpPr>
          <p:cNvPr id="51" name="3">
            <a:extLst>
              <a:ext uri="{FF2B5EF4-FFF2-40B4-BE49-F238E27FC236}">
                <a16:creationId xmlns:a16="http://schemas.microsoft.com/office/drawing/2014/main" id="{125636D7-442C-04BC-BF40-E1467421648A}"/>
              </a:ext>
            </a:extLst>
          </p:cNvPr>
          <p:cNvGrpSpPr/>
          <p:nvPr/>
        </p:nvGrpSpPr>
        <p:grpSpPr>
          <a:xfrm>
            <a:off x="12684800" y="729205"/>
            <a:ext cx="3219206" cy="6128795"/>
            <a:chOff x="6098412" y="729205"/>
            <a:chExt cx="3219206" cy="61287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B03905B-EC5F-715A-B43A-63174DF5A3DD}"/>
                </a:ext>
              </a:extLst>
            </p:cNvPr>
            <p:cNvSpPr/>
            <p:nvPr/>
          </p:nvSpPr>
          <p:spPr>
            <a:xfrm>
              <a:off x="6098412" y="729205"/>
              <a:ext cx="2956688" cy="612879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0F77B2-45F5-9F94-8655-976A52621096}"/>
                </a:ext>
              </a:extLst>
            </p:cNvPr>
            <p:cNvSpPr txBox="1"/>
            <p:nvPr/>
          </p:nvSpPr>
          <p:spPr>
            <a:xfrm>
              <a:off x="7069356" y="951541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42" name="Picture 41" descr="A hand giving money to another hand&#10;&#10;AI-generated content may be incorrect.">
              <a:extLst>
                <a:ext uri="{FF2B5EF4-FFF2-40B4-BE49-F238E27FC236}">
                  <a16:creationId xmlns:a16="http://schemas.microsoft.com/office/drawing/2014/main" id="{C59FCC86-0A95-F50A-4178-1DD61083A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656" y="5327022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347C3B-5D22-F1C2-FA4F-E09CB77DA0D4}"/>
                </a:ext>
              </a:extLst>
            </p:cNvPr>
            <p:cNvSpPr txBox="1"/>
            <p:nvPr/>
          </p:nvSpPr>
          <p:spPr>
            <a:xfrm>
              <a:off x="6424729" y="3699838"/>
              <a:ext cx="2178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Payments</a:t>
              </a: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9D350797-8C0F-C2AD-F4F4-B3B1C8C9E5CC}"/>
                </a:ext>
              </a:extLst>
            </p:cNvPr>
            <p:cNvSpPr/>
            <p:nvPr/>
          </p:nvSpPr>
          <p:spPr>
            <a:xfrm rot="5400000">
              <a:off x="8828407" y="1658903"/>
              <a:ext cx="616561" cy="361861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9DD58DD-EF7D-203E-1998-7614E45CF3B2}"/>
              </a:ext>
            </a:extLst>
          </p:cNvPr>
          <p:cNvGrpSpPr/>
          <p:nvPr/>
        </p:nvGrpSpPr>
        <p:grpSpPr>
          <a:xfrm>
            <a:off x="12426781" y="729205"/>
            <a:ext cx="3477225" cy="6128795"/>
            <a:chOff x="2972605" y="729205"/>
            <a:chExt cx="3477225" cy="61287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1D27CD-A785-4B73-D942-90913BA3793D}"/>
                </a:ext>
              </a:extLst>
            </p:cNvPr>
            <p:cNvSpPr/>
            <p:nvPr/>
          </p:nvSpPr>
          <p:spPr>
            <a:xfrm>
              <a:off x="2972605" y="729205"/>
              <a:ext cx="3124200" cy="61287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FC626E-E9CD-84E1-1A28-FC9B99E25AA0}"/>
                </a:ext>
              </a:extLst>
            </p:cNvPr>
            <p:cNvSpPr txBox="1"/>
            <p:nvPr/>
          </p:nvSpPr>
          <p:spPr>
            <a:xfrm>
              <a:off x="4139124" y="951542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7C3F59-77A0-0745-A028-E4B8E60BBCF6}"/>
                </a:ext>
              </a:extLst>
            </p:cNvPr>
            <p:cNvSpPr txBox="1"/>
            <p:nvPr/>
          </p:nvSpPr>
          <p:spPr>
            <a:xfrm>
              <a:off x="3494497" y="3254993"/>
              <a:ext cx="2178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PO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Matching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2811E8F-1688-BEEA-F6DA-4A128C353C11}"/>
                </a:ext>
              </a:extLst>
            </p:cNvPr>
            <p:cNvSpPr/>
            <p:nvPr/>
          </p:nvSpPr>
          <p:spPr>
            <a:xfrm rot="5400000">
              <a:off x="5960619" y="1658902"/>
              <a:ext cx="616561" cy="361861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3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FDA2E9B1-6604-6018-E340-962ADD58D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99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160" y="5199017"/>
              <a:ext cx="1122928" cy="1122928"/>
            </a:xfrm>
            <a:prstGeom prst="rect">
              <a:avLst/>
            </a:prstGeom>
            <a:noFill/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E77130-53D4-C0D0-1D1F-AFEA74455D6F}"/>
              </a:ext>
            </a:extLst>
          </p:cNvPr>
          <p:cNvGrpSpPr/>
          <p:nvPr/>
        </p:nvGrpSpPr>
        <p:grpSpPr>
          <a:xfrm>
            <a:off x="12571650" y="729205"/>
            <a:ext cx="3332356" cy="6128795"/>
            <a:chOff x="0" y="729205"/>
            <a:chExt cx="3332356" cy="61287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8B42CD-4D6C-6F89-1F9A-CA472AEC8E3F}"/>
                </a:ext>
              </a:extLst>
            </p:cNvPr>
            <p:cNvSpPr/>
            <p:nvPr/>
          </p:nvSpPr>
          <p:spPr>
            <a:xfrm>
              <a:off x="0" y="729205"/>
              <a:ext cx="2972604" cy="6128795"/>
            </a:xfrm>
            <a:prstGeom prst="rect">
              <a:avLst/>
            </a:prstGeom>
            <a:solidFill>
              <a:srgbClr val="E1CB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12E097-4B27-4204-CA5A-84B1E34D98A2}"/>
                </a:ext>
              </a:extLst>
            </p:cNvPr>
            <p:cNvSpPr txBox="1"/>
            <p:nvPr/>
          </p:nvSpPr>
          <p:spPr>
            <a:xfrm>
              <a:off x="1029504" y="951541"/>
              <a:ext cx="8890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07BE93-5A58-50C9-8F69-9FEAC2D8F0CE}"/>
                </a:ext>
              </a:extLst>
            </p:cNvPr>
            <p:cNvSpPr txBox="1"/>
            <p:nvPr/>
          </p:nvSpPr>
          <p:spPr>
            <a:xfrm>
              <a:off x="520700" y="3429000"/>
              <a:ext cx="19063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Create Invoice </a:t>
              </a:r>
            </a:p>
          </p:txBody>
        </p:sp>
        <p:pic>
          <p:nvPicPr>
            <p:cNvPr id="40" name="Picture 3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31F51581-2603-4100-0A74-16F6B466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34" y="5392544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B3422A87-F159-6099-38FD-38DF9A54F20A}"/>
                </a:ext>
              </a:extLst>
            </p:cNvPr>
            <p:cNvSpPr/>
            <p:nvPr/>
          </p:nvSpPr>
          <p:spPr>
            <a:xfrm rot="5400000">
              <a:off x="2843145" y="1658901"/>
              <a:ext cx="616561" cy="361861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6E73579-4EF9-BB9D-B526-971A78A2C2DB}"/>
              </a:ext>
            </a:extLst>
          </p:cNvPr>
          <p:cNvSpPr txBox="1"/>
          <p:nvPr/>
        </p:nvSpPr>
        <p:spPr>
          <a:xfrm>
            <a:off x="11668604" y="2785825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97E542-2129-1776-DBBA-D4544A7C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A887D-0D79-CB72-0ADE-826F4E7A9B0A}"/>
              </a:ext>
            </a:extLst>
          </p:cNvPr>
          <p:cNvSpPr txBox="1"/>
          <p:nvPr/>
        </p:nvSpPr>
        <p:spPr>
          <a:xfrm>
            <a:off x="1417809" y="595943"/>
            <a:ext cx="1400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4D1E-89A0-E3CB-9D38-E1C079A83DF3}"/>
              </a:ext>
            </a:extLst>
          </p:cNvPr>
          <p:cNvSpPr txBox="1"/>
          <p:nvPr/>
        </p:nvSpPr>
        <p:spPr>
          <a:xfrm>
            <a:off x="2818354" y="1176675"/>
            <a:ext cx="3553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Create </a:t>
            </a:r>
            <a:r>
              <a:rPr lang="en-US" sz="3200" dirty="0">
                <a:solidFill>
                  <a:schemeClr val="bg1"/>
                </a:solidFill>
              </a:rPr>
              <a:t>Invoice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7C68A-0A17-D9D4-3C78-052E183423B8}"/>
              </a:ext>
            </a:extLst>
          </p:cNvPr>
          <p:cNvSpPr txBox="1"/>
          <p:nvPr/>
        </p:nvSpPr>
        <p:spPr>
          <a:xfrm>
            <a:off x="1417809" y="2198700"/>
            <a:ext cx="1541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2D70A-CBC9-2871-D97F-C81172F00825}"/>
              </a:ext>
            </a:extLst>
          </p:cNvPr>
          <p:cNvSpPr txBox="1"/>
          <p:nvPr/>
        </p:nvSpPr>
        <p:spPr>
          <a:xfrm>
            <a:off x="2818354" y="2795503"/>
            <a:ext cx="281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PO Matching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144F0-39F8-CFB1-895F-64B1E0003288}"/>
              </a:ext>
            </a:extLst>
          </p:cNvPr>
          <p:cNvSpPr txBox="1"/>
          <p:nvPr/>
        </p:nvSpPr>
        <p:spPr>
          <a:xfrm>
            <a:off x="1417809" y="3861395"/>
            <a:ext cx="1704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CA3D2-2464-DC88-214E-AA401B0D2250}"/>
              </a:ext>
            </a:extLst>
          </p:cNvPr>
          <p:cNvSpPr txBox="1"/>
          <p:nvPr/>
        </p:nvSpPr>
        <p:spPr>
          <a:xfrm>
            <a:off x="2818354" y="4352775"/>
            <a:ext cx="2178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Payments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4B713-15A6-3DF8-F74D-1DABEA87B7D5}"/>
              </a:ext>
            </a:extLst>
          </p:cNvPr>
          <p:cNvSpPr txBox="1"/>
          <p:nvPr/>
        </p:nvSpPr>
        <p:spPr>
          <a:xfrm>
            <a:off x="1417809" y="5364231"/>
            <a:ext cx="1595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E90C2-5C4C-20CD-05E9-A40A42F66AD2}"/>
              </a:ext>
            </a:extLst>
          </p:cNvPr>
          <p:cNvSpPr txBox="1"/>
          <p:nvPr/>
        </p:nvSpPr>
        <p:spPr>
          <a:xfrm>
            <a:off x="2818354" y="5803100"/>
            <a:ext cx="208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Reports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AFDFF5D5-0BDA-7B82-018F-4E0CC5A697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76465" y="1016325"/>
              <a:ext cx="2102000" cy="1182375"/>
            </p:xfrm>
            <a:graphic>
              <a:graphicData uri="http://schemas.microsoft.com/office/powerpoint/2016/slidezoom">
                <pslz:sldZm>
                  <pslz:sldZmObj sldId="308" cId="2343551928">
                    <pslz:zmPr id="{4B7D7EE8-F045-4596-90DD-8B53C1B795F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000" cy="118237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FDFF5D5-0BDA-7B82-018F-4E0CC5A697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76465" y="1016325"/>
                <a:ext cx="2102000" cy="118237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A2715D38-6401-CD84-D4B9-A15F1F049C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1281645"/>
                  </p:ext>
                </p:extLst>
              </p:nvPr>
            </p:nvGraphicFramePr>
            <p:xfrm>
              <a:off x="7876465" y="2568663"/>
              <a:ext cx="2102000" cy="1182375"/>
            </p:xfrm>
            <a:graphic>
              <a:graphicData uri="http://schemas.microsoft.com/office/powerpoint/2016/slidezoom">
                <pslz:sldZm>
                  <pslz:sldZmObj sldId="338" cId="2547205988">
                    <pslz:zmPr id="{AFC82189-E097-4B7F-AEDE-7BADE324E799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000" cy="118237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2715D38-6401-CD84-D4B9-A15F1F049C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76465" y="2568663"/>
                <a:ext cx="2102000" cy="118237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EF80C8D-3632-77F7-153E-4200991B8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4516236"/>
                  </p:ext>
                </p:extLst>
              </p:nvPr>
            </p:nvGraphicFramePr>
            <p:xfrm>
              <a:off x="7878879" y="3998863"/>
              <a:ext cx="2102000" cy="1182375"/>
            </p:xfrm>
            <a:graphic>
              <a:graphicData uri="http://schemas.microsoft.com/office/powerpoint/2016/slidezoom">
                <pslz:sldZm>
                  <pslz:sldZmObj sldId="332" cId="230197259">
                    <pslz:zmPr id="{2BFD82C1-5953-444D-BE52-4831C60C72EE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000" cy="118237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EF80C8D-3632-77F7-153E-4200991B8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78879" y="3998863"/>
                <a:ext cx="2102000" cy="118237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74A62563-1BEB-F442-EEE3-6044A7885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4034740"/>
                  </p:ext>
                </p:extLst>
              </p:nvPr>
            </p:nvGraphicFramePr>
            <p:xfrm>
              <a:off x="7876465" y="5438771"/>
              <a:ext cx="2102000" cy="1182375"/>
            </p:xfrm>
            <a:graphic>
              <a:graphicData uri="http://schemas.microsoft.com/office/powerpoint/2016/slidezoom">
                <pslz:sldZm>
                  <pslz:sldZmObj sldId="302" cId="3069569147">
                    <pslz:zmPr id="{F5278479-26FE-463E-B09E-A9864C4921B3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000" cy="118237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4A62563-1BEB-F442-EEE3-6044A7885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76465" y="5438771"/>
                <a:ext cx="2102000" cy="118237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96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4A245-EE0C-2110-AC29-F6220E20E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6" name="Picture 5" descr="A diagram of a business diagram&#10;&#10;AI-generated content may be incorrect.">
            <a:extLst>
              <a:ext uri="{FF2B5EF4-FFF2-40B4-BE49-F238E27FC236}">
                <a16:creationId xmlns:a16="http://schemas.microsoft.com/office/drawing/2014/main" id="{05B8ADCC-E7AD-FCD7-46DB-86444F834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67218"/>
            <a:ext cx="12192000" cy="5090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2CA24-728D-616C-69B2-FEFA16EFF72D}"/>
              </a:ext>
            </a:extLst>
          </p:cNvPr>
          <p:cNvSpPr txBox="1"/>
          <p:nvPr/>
        </p:nvSpPr>
        <p:spPr>
          <a:xfrm>
            <a:off x="2830285" y="797899"/>
            <a:ext cx="6531428" cy="646331"/>
          </a:xfrm>
          <a:prstGeom prst="rect">
            <a:avLst/>
          </a:prstGeom>
          <a:noFill/>
          <a:effectLst>
            <a:outerShdw blurRad="165100" dist="101600" dir="606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Procure to Pay Cycle</a:t>
            </a:r>
          </a:p>
        </p:txBody>
      </p:sp>
    </p:spTree>
    <p:extLst>
      <p:ext uri="{BB962C8B-B14F-4D97-AF65-F5344CB8AC3E}">
        <p14:creationId xmlns:p14="http://schemas.microsoft.com/office/powerpoint/2010/main" val="132374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8FB23-9B6C-B884-FAED-D8755F1D8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D04B2E-7509-7638-4492-F2269F2D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D3C51-ED79-9A10-9367-EC10705FFD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74" b="4551"/>
          <a:stretch/>
        </p:blipFill>
        <p:spPr>
          <a:xfrm>
            <a:off x="12700" y="747485"/>
            <a:ext cx="13771926" cy="7148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F5D5B9-59A7-85F4-F17F-19817DAE4E68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2754D-4FBD-8E36-C2F3-CB507FE57193}"/>
              </a:ext>
            </a:extLst>
          </p:cNvPr>
          <p:cNvSpPr txBox="1"/>
          <p:nvPr/>
        </p:nvSpPr>
        <p:spPr>
          <a:xfrm>
            <a:off x="97974" y="4761984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Reports: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Invoice Register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56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A3715-E562-2C66-737F-AC5FE56A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C6BEE7-1581-BDCD-2E37-4324DC25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53544-45ED-462A-DCA3-7641571A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455" b="4339"/>
          <a:stretch/>
        </p:blipFill>
        <p:spPr>
          <a:xfrm>
            <a:off x="-1708270" y="662144"/>
            <a:ext cx="15633940" cy="60860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7E7190-7560-79BE-EA9C-75636E2078FE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0C458-BAD3-E46A-69E9-5BA1A1423AC5}"/>
              </a:ext>
            </a:extLst>
          </p:cNvPr>
          <p:cNvSpPr txBox="1"/>
          <p:nvPr/>
        </p:nvSpPr>
        <p:spPr>
          <a:xfrm>
            <a:off x="97974" y="4761984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>
                <a:solidFill>
                  <a:schemeClr val="bg1"/>
                </a:solidFill>
              </a:rPr>
              <a:t>Fill the Parameters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47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84626-9D35-088E-103C-41D64CAD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F5E184-D4DB-19E1-A82A-3F51D752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C8316-B547-B44F-AEC6-D6589DC334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71" t="15449" r="9405" b="7936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7753F1-7B37-0687-CB12-4C929F499F41}"/>
              </a:ext>
            </a:extLst>
          </p:cNvPr>
          <p:cNvSpPr/>
          <p:nvPr/>
        </p:nvSpPr>
        <p:spPr>
          <a:xfrm>
            <a:off x="0" y="465999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AEA3B-6E7E-EBD2-EED0-7E7CA20EF4AD}"/>
              </a:ext>
            </a:extLst>
          </p:cNvPr>
          <p:cNvSpPr txBox="1"/>
          <p:nvPr/>
        </p:nvSpPr>
        <p:spPr>
          <a:xfrm>
            <a:off x="97974" y="63766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Invoice Register Report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673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2B66E-AC41-8ADF-127C-ED00650E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C5142B-FCE7-1DCF-B728-DA5D2B79CC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11" b="4722"/>
          <a:stretch/>
        </p:blipFill>
        <p:spPr>
          <a:xfrm>
            <a:off x="-38101" y="723900"/>
            <a:ext cx="15073745" cy="77724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E57C9F-46AB-7B84-020F-B24FDC1C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90AC3-9909-E87B-BE96-3F5A956AE95A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6F8F39-F1DB-B396-1B85-0B11183D18FA}"/>
              </a:ext>
            </a:extLst>
          </p:cNvPr>
          <p:cNvSpPr txBox="1"/>
          <p:nvPr/>
        </p:nvSpPr>
        <p:spPr>
          <a:xfrm>
            <a:off x="97974" y="476198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Reports: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Invoice Validation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0386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347A6-A66B-F776-FBC8-140ADB3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61821B-2527-189A-0819-56EE8B66E8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40" b="4552"/>
          <a:stretch/>
        </p:blipFill>
        <p:spPr>
          <a:xfrm>
            <a:off x="0" y="680224"/>
            <a:ext cx="13251234" cy="68356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D5687-37DE-46CC-67FD-B045FABC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FE7C76-48E6-CEB0-5C03-D6460D4EBAA3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854A4-8ED0-BECB-4180-AAA77C1E4835}"/>
              </a:ext>
            </a:extLst>
          </p:cNvPr>
          <p:cNvSpPr txBox="1"/>
          <p:nvPr/>
        </p:nvSpPr>
        <p:spPr>
          <a:xfrm>
            <a:off x="97974" y="4761984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Reports: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Trial Balance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22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58C69-0584-5982-D2AE-7FC1C58BF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7F4747-A424-320E-BD5F-EA215AA9F6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772" b="6666"/>
          <a:stretch/>
        </p:blipFill>
        <p:spPr>
          <a:xfrm>
            <a:off x="0" y="724816"/>
            <a:ext cx="12192000" cy="531915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3E2431-4CAD-DF18-FEAE-40A7F467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DBCD11-2531-ADA8-B58D-9057B35F5D5C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93EB3-4D5C-76C4-9880-1BA414094B39}"/>
              </a:ext>
            </a:extLst>
          </p:cNvPr>
          <p:cNvSpPr txBox="1"/>
          <p:nvPr/>
        </p:nvSpPr>
        <p:spPr>
          <a:xfrm>
            <a:off x="97974" y="4761984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>
                <a:solidFill>
                  <a:schemeClr val="bg1"/>
                </a:solidFill>
              </a:rPr>
              <a:t>Fill the Parameters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3014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C4B75-F63B-7EBB-E7AE-C6DD726F5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64456B-A791-9CC9-8814-5619367EE7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31" t="11545" r="9451" b="7019"/>
          <a:stretch/>
        </p:blipFill>
        <p:spPr>
          <a:xfrm>
            <a:off x="0" y="724830"/>
            <a:ext cx="12192000" cy="67846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85CE8A-59A0-9789-3AA9-0714A66A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803479-5A17-9C55-4962-FE31F7B58E4B}"/>
              </a:ext>
            </a:extLst>
          </p:cNvPr>
          <p:cNvSpPr/>
          <p:nvPr/>
        </p:nvSpPr>
        <p:spPr>
          <a:xfrm>
            <a:off x="0" y="465999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6AA8F-584D-6A28-137D-4BE403AC8282}"/>
              </a:ext>
            </a:extLst>
          </p:cNvPr>
          <p:cNvSpPr txBox="1"/>
          <p:nvPr/>
        </p:nvSpPr>
        <p:spPr>
          <a:xfrm>
            <a:off x="97974" y="637663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Trial Balance Report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44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EC032-F15A-DF37-E281-AC06F94BD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AE5593-4AE7-8073-1964-0B0245FB04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11" b="5000"/>
          <a:stretch/>
        </p:blipFill>
        <p:spPr>
          <a:xfrm>
            <a:off x="0" y="666750"/>
            <a:ext cx="14897216" cy="7658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3FB4-4318-A876-6477-40F96B19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631F3-97F4-2098-B2D7-B2691C9C399C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DCDFE-7A7E-278B-3A05-778106191E9F}"/>
              </a:ext>
            </a:extLst>
          </p:cNvPr>
          <p:cNvSpPr txBox="1"/>
          <p:nvPr/>
        </p:nvSpPr>
        <p:spPr>
          <a:xfrm>
            <a:off x="97974" y="4761984"/>
            <a:ext cx="2868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Reports: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Payment Register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23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B847B-A968-7475-5F88-1EC10DEA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577121-141D-85EB-8D66-87DA57D2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138" b="6944"/>
          <a:stretch/>
        </p:blipFill>
        <p:spPr>
          <a:xfrm>
            <a:off x="2724" y="725785"/>
            <a:ext cx="12192000" cy="4932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69CDCA-1500-ACF5-34A8-1D04F38D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32204-4DB6-AEB0-5A56-C221A2CBFB26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3906B-1668-8033-28F5-DFC3B72CC1EA}"/>
              </a:ext>
            </a:extLst>
          </p:cNvPr>
          <p:cNvSpPr txBox="1"/>
          <p:nvPr/>
        </p:nvSpPr>
        <p:spPr>
          <a:xfrm>
            <a:off x="97974" y="4761984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>
                <a:solidFill>
                  <a:schemeClr val="bg1"/>
                </a:solidFill>
              </a:rPr>
              <a:t>Fill the Parameters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65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B88E2-12DA-9C68-87A7-282CE9B9F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64FF03-9D29-C301-8A4F-02BED1340B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25" b="15000"/>
          <a:stretch/>
        </p:blipFill>
        <p:spPr>
          <a:xfrm>
            <a:off x="0" y="751806"/>
            <a:ext cx="13903870" cy="610619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EFD19D-8C71-DA5A-2360-0C114BA2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A3D9A8-71EE-88C6-B2CB-54139AD77C42}"/>
              </a:ext>
            </a:extLst>
          </p:cNvPr>
          <p:cNvSpPr/>
          <p:nvPr/>
        </p:nvSpPr>
        <p:spPr>
          <a:xfrm>
            <a:off x="0" y="465999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7E253-714B-1B7F-DD4A-E0B916233914}"/>
              </a:ext>
            </a:extLst>
          </p:cNvPr>
          <p:cNvSpPr txBox="1"/>
          <p:nvPr/>
        </p:nvSpPr>
        <p:spPr>
          <a:xfrm>
            <a:off x="97974" y="6376633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Payment Register Report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96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C8F90-8D1D-5E8E-68F0-DF4B4B2A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2F53D-DDF9-72A3-C73D-C7721131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6" name="Picture 5" descr="A diagram of a business diagram&#10;&#10;AI-generated content may be incorrect.">
            <a:extLst>
              <a:ext uri="{FF2B5EF4-FFF2-40B4-BE49-F238E27FC236}">
                <a16:creationId xmlns:a16="http://schemas.microsoft.com/office/drawing/2014/main" id="{C2667819-0B1F-6D91-0489-9FE6DACA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82579"/>
            <a:ext cx="19037024" cy="964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8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67760-ED3A-5083-990E-AA33E55DD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68325B-08D0-C3C9-FC5F-46E079027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7CC4C-4439-5477-E1FD-6F2A8A4F2C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64" b="5185"/>
          <a:stretch/>
        </p:blipFill>
        <p:spPr>
          <a:xfrm>
            <a:off x="-58056" y="718454"/>
            <a:ext cx="13104994" cy="67709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35E3FE-ACEE-CC3D-F59F-E191DF7DFFEE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61CB4-091D-109C-0E03-016C1F6E088C}"/>
              </a:ext>
            </a:extLst>
          </p:cNvPr>
          <p:cNvSpPr txBox="1"/>
          <p:nvPr/>
        </p:nvSpPr>
        <p:spPr>
          <a:xfrm>
            <a:off x="97974" y="4761984"/>
            <a:ext cx="3876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Reports: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Supplier Statement Report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62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63715-331A-334A-358C-2AB9C99E4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5F2099-DDF8-7199-3156-D4F4DE0D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59F52-A316-E5BC-694A-2A0CE5688F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741" b="5187"/>
          <a:stretch/>
        </p:blipFill>
        <p:spPr>
          <a:xfrm>
            <a:off x="-945443" y="725717"/>
            <a:ext cx="14082886" cy="57885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F575A9-3F8F-C9F6-DF5B-313CC0102F54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C26AF-3EF8-373B-3B78-60F402D51472}"/>
              </a:ext>
            </a:extLst>
          </p:cNvPr>
          <p:cNvSpPr txBox="1"/>
          <p:nvPr/>
        </p:nvSpPr>
        <p:spPr>
          <a:xfrm>
            <a:off x="97974" y="4914384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>
                <a:solidFill>
                  <a:schemeClr val="bg1"/>
                </a:solidFill>
              </a:rPr>
              <a:t>Fill the Parameters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707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08B4A-4799-EB93-A0E7-E8FF5F253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F34BE1-C1C5-2A0B-A762-5AA3D9B9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DA83F-9009-67B7-2DE5-7F7F72B58C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62" t="12063" r="20952" b="7937"/>
          <a:stretch/>
        </p:blipFill>
        <p:spPr>
          <a:xfrm>
            <a:off x="0" y="725269"/>
            <a:ext cx="12192001" cy="61327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BDE587-E90A-C301-68A2-5DFC1302DFBC}"/>
              </a:ext>
            </a:extLst>
          </p:cNvPr>
          <p:cNvSpPr/>
          <p:nvPr/>
        </p:nvSpPr>
        <p:spPr>
          <a:xfrm>
            <a:off x="0" y="465999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03E2A-E1EB-44BC-8291-C0216D84C596}"/>
              </a:ext>
            </a:extLst>
          </p:cNvPr>
          <p:cNvSpPr txBox="1"/>
          <p:nvPr/>
        </p:nvSpPr>
        <p:spPr>
          <a:xfrm>
            <a:off x="97974" y="637663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Supplier Statement Report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636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C42FB-5283-1761-9B24-03BF80331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19ADBB-3FBE-1A9B-45C6-220DE94E57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67" b="5000"/>
          <a:stretch/>
        </p:blipFill>
        <p:spPr>
          <a:xfrm>
            <a:off x="0" y="723900"/>
            <a:ext cx="15174752" cy="7753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E305D2-0174-9770-5C7A-0B4C9AF19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AE5BE5-7C7B-50D6-8C90-75C3F0B53FB7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59C5E-8770-D5DB-D3AF-0C8303EE8C12}"/>
              </a:ext>
            </a:extLst>
          </p:cNvPr>
          <p:cNvSpPr txBox="1"/>
          <p:nvPr/>
        </p:nvSpPr>
        <p:spPr>
          <a:xfrm>
            <a:off x="97974" y="4761984"/>
            <a:ext cx="4931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Reports: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Update Matured Bills Payable Status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703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D832B-35E8-8407-5F24-B1B3237C0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B693A9-4DA5-7427-8E81-FDC04F22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08C5-C055-1BF2-1403-3AACB4776F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80" b="4789"/>
          <a:stretch/>
        </p:blipFill>
        <p:spPr>
          <a:xfrm>
            <a:off x="12700" y="708338"/>
            <a:ext cx="12192000" cy="58280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A52366-7F0F-2C3F-BA05-42F7FF33016A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0A5F8-6744-96CC-D282-8B6BA8A0D738}"/>
              </a:ext>
            </a:extLst>
          </p:cNvPr>
          <p:cNvSpPr txBox="1"/>
          <p:nvPr/>
        </p:nvSpPr>
        <p:spPr>
          <a:xfrm>
            <a:off x="97974" y="4761984"/>
            <a:ext cx="5178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Cloes Period: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Accounting &gt; Control Payable Periods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08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2EE6-B3C0-CF71-A996-056A01D3A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18BB87-0522-D8F4-43D7-7486BF82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E2930-409F-4BE4-FCDF-1C95D41E17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79" b="4601"/>
          <a:stretch/>
        </p:blipFill>
        <p:spPr>
          <a:xfrm>
            <a:off x="-1" y="721216"/>
            <a:ext cx="14501611" cy="72993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C4AA8A-0FF2-4D3D-E8CA-AAD37C7E2652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3B86D-692D-5C07-4DDC-0119133C0F0A}"/>
              </a:ext>
            </a:extLst>
          </p:cNvPr>
          <p:cNvSpPr txBox="1"/>
          <p:nvPr/>
        </p:nvSpPr>
        <p:spPr>
          <a:xfrm>
            <a:off x="97974" y="4761984"/>
            <a:ext cx="2898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Cloes Period: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Select the period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514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C143-A339-D4EE-248F-01551967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B67B83-D8E8-06E6-7F64-F7739B2B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17192-8613-A4FB-5CB8-F0BE18930F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410" b="4734"/>
          <a:stretch/>
        </p:blipFill>
        <p:spPr>
          <a:xfrm>
            <a:off x="-4249678" y="712265"/>
            <a:ext cx="20691356" cy="76648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86C603-77C0-CA05-D880-4B4EC5D36188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FCD79-7D53-48A1-4964-D54659549868}"/>
              </a:ext>
            </a:extLst>
          </p:cNvPr>
          <p:cNvSpPr txBox="1"/>
          <p:nvPr/>
        </p:nvSpPr>
        <p:spPr>
          <a:xfrm>
            <a:off x="97974" y="4761984"/>
            <a:ext cx="487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Cloes Period: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Change the Period Status to Closed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171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3CAE0-199A-D267-644F-7AA25226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0BCC5C-98B2-7933-1FE3-BBD4D07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AC25F-D0F5-D881-DB59-AB150286BF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174"/>
          <a:stretch/>
        </p:blipFill>
        <p:spPr>
          <a:xfrm>
            <a:off x="-3798573" y="739724"/>
            <a:ext cx="19789146" cy="7661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A31AFA-34F7-1D62-592C-5C0C5AA1A213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8D67C-6882-FEF5-5B27-6C4E86E13AEB}"/>
              </a:ext>
            </a:extLst>
          </p:cNvPr>
          <p:cNvSpPr txBox="1"/>
          <p:nvPr/>
        </p:nvSpPr>
        <p:spPr>
          <a:xfrm>
            <a:off x="97974" y="4761984"/>
            <a:ext cx="487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Cloes Period: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Change the Period Status to Closed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03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F78E3-EE4A-FD62-CEB9-18EABA62C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0117AA-A3C0-F03C-86BA-100F33EB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A251C-0F1C-A076-517E-CC49395B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74" b="4339"/>
          <a:stretch/>
        </p:blipFill>
        <p:spPr>
          <a:xfrm>
            <a:off x="-1" y="740229"/>
            <a:ext cx="13686971" cy="68516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33540-B4F9-F2D6-D8BB-5BA3279BAA68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169C7-0CE0-B7C3-EB88-7A1FB20F6FD4}"/>
              </a:ext>
            </a:extLst>
          </p:cNvPr>
          <p:cNvSpPr txBox="1"/>
          <p:nvPr/>
        </p:nvSpPr>
        <p:spPr>
          <a:xfrm>
            <a:off x="97974" y="4761984"/>
            <a:ext cx="5565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Report: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Subledger Period Close Exception Report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798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C7F34-5BED-51F8-4B0A-AABE48893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B3619C-15A0-B279-3140-E83E67D8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9753D-925A-CFF8-E555-EDF85BE5F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677" b="4338"/>
          <a:stretch/>
        </p:blipFill>
        <p:spPr>
          <a:xfrm>
            <a:off x="-973827" y="754742"/>
            <a:ext cx="14139654" cy="5566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235093-BF93-E86E-FF7C-F32FE3BCD588}"/>
              </a:ext>
            </a:extLst>
          </p:cNvPr>
          <p:cNvSpPr/>
          <p:nvPr/>
        </p:nvSpPr>
        <p:spPr>
          <a:xfrm>
            <a:off x="0" y="268605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970C7-B7E1-B4DC-683E-C4C80C811EA7}"/>
              </a:ext>
            </a:extLst>
          </p:cNvPr>
          <p:cNvSpPr txBox="1"/>
          <p:nvPr/>
        </p:nvSpPr>
        <p:spPr>
          <a:xfrm>
            <a:off x="97974" y="4761984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>
                <a:solidFill>
                  <a:schemeClr val="bg1"/>
                </a:solidFill>
              </a:rPr>
              <a:t>Fill the Parameters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882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1BB6-D83E-4C14-73F5-37DB27C55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E0DB4-7920-766A-121C-8B39AF7FA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6" name="Picture 5" descr="A diagram of a business diagram&#10;&#10;AI-generated content may be incorrect.">
            <a:extLst>
              <a:ext uri="{FF2B5EF4-FFF2-40B4-BE49-F238E27FC236}">
                <a16:creationId xmlns:a16="http://schemas.microsoft.com/office/drawing/2014/main" id="{3752D670-4DEC-D583-1DAF-6F42B4CF3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024" y="682579"/>
            <a:ext cx="19037024" cy="964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EE09-E4AD-4827-2DB8-7F166BDFF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E5B2AB-7F5F-6B25-DD4C-5BF08E74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7481B-EB3D-F246-95C1-7FF67057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71" t="13313" r="9405" b="7936"/>
          <a:stretch/>
        </p:blipFill>
        <p:spPr>
          <a:xfrm>
            <a:off x="-7252" y="715962"/>
            <a:ext cx="12199252" cy="64745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7C2314-539C-E318-B7D6-9D3D5F007B8D}"/>
              </a:ext>
            </a:extLst>
          </p:cNvPr>
          <p:cNvSpPr/>
          <p:nvPr/>
        </p:nvSpPr>
        <p:spPr>
          <a:xfrm>
            <a:off x="0" y="4659990"/>
            <a:ext cx="12192000" cy="4171950"/>
          </a:xfrm>
          <a:prstGeom prst="rect">
            <a:avLst/>
          </a:prstGeom>
          <a:gradFill flip="none" rotWithShape="1">
            <a:gsLst>
              <a:gs pos="0">
                <a:srgbClr val="BD582C"/>
              </a:gs>
              <a:gs pos="45000">
                <a:srgbClr val="DD906D">
                  <a:alpha val="97000"/>
                </a:srgb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1184F-6384-824A-EDE2-74158D981210}"/>
              </a:ext>
            </a:extLst>
          </p:cNvPr>
          <p:cNvSpPr txBox="1"/>
          <p:nvPr/>
        </p:nvSpPr>
        <p:spPr>
          <a:xfrm>
            <a:off x="97974" y="6376633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Subledger Period Close Exception Report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136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672B0-F068-C03F-95BA-BA76B23FA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16169D-D588-C318-AAD1-E5D99229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41E03-89D5-0707-B6F2-0802E009A6D8}"/>
              </a:ext>
            </a:extLst>
          </p:cNvPr>
          <p:cNvSpPr txBox="1"/>
          <p:nvPr/>
        </p:nvSpPr>
        <p:spPr>
          <a:xfrm>
            <a:off x="2830286" y="1851645"/>
            <a:ext cx="6531428" cy="3154710"/>
          </a:xfrm>
          <a:prstGeom prst="rect">
            <a:avLst/>
          </a:prstGeom>
          <a:noFill/>
          <a:effectLst>
            <a:outerShdw blurRad="165100" dist="101600" dir="606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>
                <a:solidFill>
                  <a:schemeClr val="bg1"/>
                </a:solidFill>
              </a:rPr>
              <a:t>Q/A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2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47172-C86C-6ADC-AAA3-C4DAA454D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3400D9-04C4-382A-896D-15E8C72C7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D6EF2-4ECC-CE5E-6139-403C498B674A}"/>
              </a:ext>
            </a:extLst>
          </p:cNvPr>
          <p:cNvSpPr txBox="1"/>
          <p:nvPr/>
        </p:nvSpPr>
        <p:spPr>
          <a:xfrm>
            <a:off x="2830286" y="2321004"/>
            <a:ext cx="6531428" cy="2215991"/>
          </a:xfrm>
          <a:prstGeom prst="rect">
            <a:avLst/>
          </a:prstGeom>
          <a:noFill/>
          <a:effectLst>
            <a:outerShdw blurRad="165100" dist="101600" dir="6060000" algn="tl" rotWithShape="0">
              <a:prstClr val="black">
                <a:alpha val="7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</a:rPr>
              <a:t>Thanks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80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873D9-12DF-F3E7-8AFC-99AC6B4A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E57CC-7516-61E3-6D50-F853FCE5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6" name="Picture 5" descr="A diagram of a business diagram&#10;&#10;AI-generated content may be incorrect.">
            <a:extLst>
              <a:ext uri="{FF2B5EF4-FFF2-40B4-BE49-F238E27FC236}">
                <a16:creationId xmlns:a16="http://schemas.microsoft.com/office/drawing/2014/main" id="{5B97BB0A-8D6B-DCCB-DEF9-6E01AB3FE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7"/>
          <a:stretch/>
        </p:blipFill>
        <p:spPr>
          <a:xfrm>
            <a:off x="0" y="704850"/>
            <a:ext cx="19037024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3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D654-318E-49B4-F9A0-17F458FF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18B2F-9AE0-D71B-0BAF-05102C03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NXT9_GIZ2_ERP4_G1</a:t>
            </a:r>
          </a:p>
        </p:txBody>
      </p:sp>
      <p:pic>
        <p:nvPicPr>
          <p:cNvPr id="6" name="Picture 5" descr="A diagram of a business diagram&#10;&#10;AI-generated content may be incorrect.">
            <a:extLst>
              <a:ext uri="{FF2B5EF4-FFF2-40B4-BE49-F238E27FC236}">
                <a16:creationId xmlns:a16="http://schemas.microsoft.com/office/drawing/2014/main" id="{1F261524-61DD-4388-4A83-322ED7F09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7"/>
          <a:stretch/>
        </p:blipFill>
        <p:spPr>
          <a:xfrm>
            <a:off x="-6845024" y="704850"/>
            <a:ext cx="19037024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1227</Words>
  <Application>Microsoft Office PowerPoint</Application>
  <PresentationFormat>Widescreen</PresentationFormat>
  <Paragraphs>327</Paragraphs>
  <Slides>72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Aileron</vt:lpstr>
      <vt:lpstr>Aileron Bold</vt:lpstr>
      <vt:lpstr>Aptos</vt:lpstr>
      <vt:lpstr>Aptos Display</vt:lpstr>
      <vt:lpstr>Arial</vt:lpstr>
      <vt:lpstr>Century Gothic</vt:lpstr>
      <vt:lpstr>Century Gothic (Body)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Mahmoud Salah</dc:creator>
  <cp:lastModifiedBy>Ahmed Mahmoud Salah</cp:lastModifiedBy>
  <cp:revision>22</cp:revision>
  <dcterms:created xsi:type="dcterms:W3CDTF">2025-02-17T15:28:21Z</dcterms:created>
  <dcterms:modified xsi:type="dcterms:W3CDTF">2025-04-26T17:34:22Z</dcterms:modified>
</cp:coreProperties>
</file>